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58" r:id="rId4"/>
    <p:sldId id="318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90" r:id="rId31"/>
    <p:sldId id="292" r:id="rId32"/>
    <p:sldId id="293" r:id="rId33"/>
    <p:sldId id="295" r:id="rId34"/>
    <p:sldId id="296" r:id="rId35"/>
    <p:sldId id="297" r:id="rId36"/>
    <p:sldId id="298" r:id="rId37"/>
    <p:sldId id="299" r:id="rId38"/>
    <p:sldId id="319" r:id="rId39"/>
    <p:sldId id="300" r:id="rId40"/>
    <p:sldId id="302" r:id="rId41"/>
    <p:sldId id="304" r:id="rId42"/>
    <p:sldId id="305" r:id="rId43"/>
    <p:sldId id="310" r:id="rId44"/>
    <p:sldId id="312" r:id="rId45"/>
    <p:sldId id="313" r:id="rId46"/>
    <p:sldId id="316" r:id="rId47"/>
    <p:sldId id="321" r:id="rId48"/>
  </p:sldIdLst>
  <p:sldSz cx="12192000" cy="6858000"/>
  <p:notesSz cx="12192000" cy="6858000"/>
  <p:embeddedFontLst>
    <p:embeddedFont>
      <p:font typeface="Aptos Narrow" panose="020B0004020202020204" pitchFamily="34" charset="0"/>
      <p:regular r:id="rId50"/>
      <p:bold r:id="rId51"/>
      <p:italic r:id="rId52"/>
      <p:boldItalic r:id="rId53"/>
    </p:embeddedFont>
    <p:embeddedFont>
      <p:font typeface="Lato Light" panose="020F0302020204030204" pitchFamily="34" charset="0"/>
      <p:regular r:id="rId54"/>
      <p:bold r:id="rId55"/>
      <p:italic r:id="rId56"/>
      <p:boldItalic r:id="rId57"/>
    </p:embeddedFont>
    <p:embeddedFont>
      <p:font typeface="Montserrat Black" panose="020F0502020204030204" pitchFamily="34" charset="0"/>
      <p:bold r:id="rId58"/>
      <p:italic r:id="rId59"/>
      <p:boldItalic r:id="rId60"/>
    </p:embeddedFont>
    <p:embeddedFont>
      <p:font typeface="Poppins" pitchFamily="2" charset="77"/>
      <p:regular r:id="rId61"/>
      <p:bold r:id="rId62"/>
      <p:italic r:id="rId63"/>
      <p:boldItalic r:id="rId64"/>
    </p:embeddedFont>
    <p:embeddedFont>
      <p:font typeface="Poppins Black" panose="020B0604020202020204" pitchFamily="34" charset="0"/>
      <p:bold r:id="rId65"/>
      <p:italic r:id="rId66"/>
      <p:boldItalic r:id="rId67"/>
    </p:embeddedFont>
    <p:embeddedFont>
      <p:font typeface="Trebuchet MS" panose="020B0703020202090204" pitchFamily="34" charset="0"/>
      <p:regular r:id="rId68"/>
      <p:bold r:id="rId69"/>
      <p: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jC/nIMrn7t7ELD42N7BjKnpumN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FBC71"/>
    <a:srgbClr val="468F43"/>
    <a:srgbClr val="001C9D"/>
    <a:srgbClr val="016736"/>
    <a:srgbClr val="1F37B2"/>
    <a:srgbClr val="DB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E44CD1-2C6F-401A-890E-308CC8BF9A12}">
  <a:tblStyle styleId="{ADE44CD1-2C6F-401A-890E-308CC8BF9A1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A-46CF-91C2-5FB6988E943F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EBA-46CF-91C2-5FB6988E943F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A-46CF-91C2-5FB6988E94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A-46CF-91C2-5FB6988E943F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EBA-46CF-91C2-5FB6988E943F}"/>
              </c:ext>
            </c:extLst>
          </c:dPt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0.57799999999999996</c:v>
                </c:pt>
                <c:pt idx="1">
                  <c:v>0.42199999999999999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A-46CF-91C2-5FB6988E94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3-BE42-9FFB-E3A04B95ECCC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3-BE42-9FFB-E3A04B95ECCC}"/>
              </c:ext>
            </c:extLst>
          </c:dPt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0.57799999999999996</c:v>
                </c:pt>
                <c:pt idx="1">
                  <c:v>0.42199999999999999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3-BE42-9FFB-E3A04B95E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20504e96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20504e966d_0_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220504e966d_0_1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811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180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2" name="Google Shape;91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4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4"/>
          <p:cNvSpPr txBox="1">
            <a:spLocks noGrp="1"/>
          </p:cNvSpPr>
          <p:nvPr>
            <p:ph type="body" idx="1"/>
          </p:nvPr>
        </p:nvSpPr>
        <p:spPr>
          <a:xfrm>
            <a:off x="1246175" y="2440529"/>
            <a:ext cx="9915525" cy="370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9391"/>
            <a:ext cx="1280160" cy="4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3007" y="195071"/>
            <a:ext cx="896111" cy="4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5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6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6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7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body" idx="1"/>
          </p:nvPr>
        </p:nvSpPr>
        <p:spPr>
          <a:xfrm>
            <a:off x="1246175" y="2440529"/>
            <a:ext cx="9915525" cy="370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39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20504e966d_0_1"/>
          <p:cNvSpPr/>
          <p:nvPr/>
        </p:nvSpPr>
        <p:spPr>
          <a:xfrm>
            <a:off x="0" y="239188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g220504e966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136" y="6291562"/>
            <a:ext cx="4127576" cy="3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9;p1">
            <a:extLst>
              <a:ext uri="{FF2B5EF4-FFF2-40B4-BE49-F238E27FC236}">
                <a16:creationId xmlns:a16="http://schemas.microsoft.com/office/drawing/2014/main" id="{33559EC0-14AB-15C2-C3E9-F2C31AFEC3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" y="-17324"/>
            <a:ext cx="12191999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">
            <a:extLst>
              <a:ext uri="{FF2B5EF4-FFF2-40B4-BE49-F238E27FC236}">
                <a16:creationId xmlns:a16="http://schemas.microsoft.com/office/drawing/2014/main" id="{7A89AA7C-ABE9-A701-6474-1DF0D97D4BB3}"/>
              </a:ext>
            </a:extLst>
          </p:cNvPr>
          <p:cNvSpPr txBox="1"/>
          <p:nvPr/>
        </p:nvSpPr>
        <p:spPr>
          <a:xfrm>
            <a:off x="380824" y="4423994"/>
            <a:ext cx="9015424" cy="122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ESTUDIO: RECREACIÓN COMFANDI</a:t>
            </a:r>
            <a:endParaRPr sz="4000" b="1" i="0" u="none" strike="noStrike" cap="none" dirty="0">
              <a:solidFill>
                <a:srgbClr val="F2F2F2"/>
              </a:solidFill>
              <a:latin typeface="+mj-lt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3600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ANÁLISIS CUANTITATIVO</a:t>
            </a:r>
            <a:endParaRPr sz="3600" i="0" u="none" strike="noStrike" cap="none" dirty="0">
              <a:solidFill>
                <a:srgbClr val="F2F2F2"/>
              </a:solidFill>
              <a:latin typeface="+mj-lt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22BEDBB5-8DEE-FA15-8B2D-1B118DB0B6BB}"/>
              </a:ext>
            </a:extLst>
          </p:cNvPr>
          <p:cNvSpPr txBox="1"/>
          <p:nvPr/>
        </p:nvSpPr>
        <p:spPr>
          <a:xfrm>
            <a:off x="380824" y="5837636"/>
            <a:ext cx="2309824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Cesar A Saavedra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i="0" u="none" strike="noStrike" cap="none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Estadístico, </a:t>
            </a:r>
            <a:r>
              <a:rPr lang="es-ES" sz="1600" dirty="0" err="1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M</a:t>
            </a:r>
            <a:r>
              <a:rPr lang="es-ES" sz="1600" i="0" u="none" strike="noStrike" cap="none" dirty="0" err="1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indlabs</a:t>
            </a:r>
            <a:endParaRPr sz="1600" i="0" u="none" strike="noStrike" cap="none" dirty="0">
              <a:solidFill>
                <a:srgbClr val="F2F2F2"/>
              </a:solidFill>
              <a:latin typeface="+mj-lt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Google Shape;60;p1">
            <a:extLst>
              <a:ext uri="{FF2B5EF4-FFF2-40B4-BE49-F238E27FC236}">
                <a16:creationId xmlns:a16="http://schemas.microsoft.com/office/drawing/2014/main" id="{14C0C4A3-D23B-A36C-343F-71C7185915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730" r="24940" b="50556"/>
          <a:stretch/>
        </p:blipFill>
        <p:spPr>
          <a:xfrm>
            <a:off x="11304863" y="6226437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1;p1">
            <a:extLst>
              <a:ext uri="{FF2B5EF4-FFF2-40B4-BE49-F238E27FC236}">
                <a16:creationId xmlns:a16="http://schemas.microsoft.com/office/drawing/2014/main" id="{38F4CA4D-B981-4E5A-4886-3A2FF85E168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52739" y="6076385"/>
            <a:ext cx="1152500" cy="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/>
          <p:nvPr/>
        </p:nvSpPr>
        <p:spPr>
          <a:xfrm>
            <a:off x="-9650" y="6340718"/>
            <a:ext cx="5929200" cy="51728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0" y="6348670"/>
            <a:ext cx="6599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Q16 ¿De los siguientes centros recreacionales cual está más cerca de su corazón?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235246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 dirty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TOP OF HEARD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12DD1B-43DD-01F1-8A39-48E0B125D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46" y="2365725"/>
            <a:ext cx="3829438" cy="38294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2C75AF-2617-CD23-24FA-A5FB10967FA9}"/>
              </a:ext>
            </a:extLst>
          </p:cNvPr>
          <p:cNvSpPr txBox="1"/>
          <p:nvPr/>
        </p:nvSpPr>
        <p:spPr>
          <a:xfrm>
            <a:off x="2156630" y="3285138"/>
            <a:ext cx="114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latin typeface="+mj-lt"/>
              </a:rPr>
              <a:t>41.6%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4A1A54-F30E-BB97-10C7-5E637EC949AD}"/>
              </a:ext>
            </a:extLst>
          </p:cNvPr>
          <p:cNvSpPr txBox="1"/>
          <p:nvPr/>
        </p:nvSpPr>
        <p:spPr>
          <a:xfrm>
            <a:off x="235246" y="1574457"/>
            <a:ext cx="3395481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1F37B2"/>
                </a:solidFill>
                <a:latin typeface="+mj-lt"/>
              </a:rPr>
              <a:t>Comfandi Pance</a:t>
            </a:r>
          </a:p>
        </p:txBody>
      </p:sp>
      <p:sp>
        <p:nvSpPr>
          <p:cNvPr id="10" name="Google Shape;223;p11">
            <a:extLst>
              <a:ext uri="{FF2B5EF4-FFF2-40B4-BE49-F238E27FC236}">
                <a16:creationId xmlns:a16="http://schemas.microsoft.com/office/drawing/2014/main" id="{F7B41CE8-E688-37B1-6328-599EB3214F9D}"/>
              </a:ext>
            </a:extLst>
          </p:cNvPr>
          <p:cNvSpPr/>
          <p:nvPr/>
        </p:nvSpPr>
        <p:spPr>
          <a:xfrm>
            <a:off x="0" y="6555163"/>
            <a:ext cx="609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Q17 ¿La próxima vez que pienses visitar un centro recreacional a cuál piensas ir? 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39B5E426-A4B9-011A-B53B-F928576775ED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1BF3D4A6-AAC6-FA57-4E69-13F7163A4508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F93876-7780-31EC-939C-D6335FC00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118" y="1258746"/>
            <a:ext cx="7772400" cy="47459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/>
          <p:nvPr/>
        </p:nvSpPr>
        <p:spPr>
          <a:xfrm>
            <a:off x="-9650" y="6466275"/>
            <a:ext cx="7586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8964" y="647392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Q19 ¿Cuál es la principal razón que te motiva a adquirir experiencias recreativas o ir a centros recreativos?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121800" y="161050"/>
            <a:ext cx="130948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157246" y="118131"/>
            <a:ext cx="6975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Motivos de visita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43" name="Google Shape;243;p12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2D2F2A12-E18F-5C39-CE75-F1101C0F8E14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2EEF89C6-3469-0596-6DA6-1CD92642EDF7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D09725-F401-3739-C1AF-D3D81119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3" y="1132831"/>
            <a:ext cx="11381184" cy="49693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-9650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8969" y="6473925"/>
            <a:ext cx="415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Q20 ¿De dónde nace esa necesidad o deseo de asistir?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121800" y="161050"/>
            <a:ext cx="130948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59" name="Google Shape;259;p13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 txBox="1"/>
          <p:nvPr/>
        </p:nvSpPr>
        <p:spPr>
          <a:xfrm>
            <a:off x="197996" y="118131"/>
            <a:ext cx="6975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i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CENTROS RECREATIVOS</a:t>
            </a:r>
            <a:endParaRPr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Deseos de visita</a:t>
            </a:r>
            <a:endParaRPr sz="2800" b="1" i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4F5A04-28EE-7C7D-7D79-64653F2AB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96" y="1356571"/>
            <a:ext cx="11575643" cy="47569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/>
          <p:nvPr/>
        </p:nvSpPr>
        <p:spPr>
          <a:xfrm>
            <a:off x="26975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-4" y="6473925"/>
            <a:ext cx="388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Q21 ¿Cómo planeas estas salidas recreativas?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121800" y="161050"/>
            <a:ext cx="130948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73" name="Google Shape;273;p1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4"/>
          <p:cNvSpPr txBox="1">
            <a:spLocks noGrp="1"/>
          </p:cNvSpPr>
          <p:nvPr>
            <p:ph type="title"/>
          </p:nvPr>
        </p:nvSpPr>
        <p:spPr>
          <a:xfrm>
            <a:off x="249396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Planeación de la visita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1B4A7027-4C6D-F16E-DB3F-4E3BAA5AE811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F99418F0-9BA2-11B8-F118-250BD76C044C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6D29A1-9E73-4010-9D22-536730C78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00" y="1093611"/>
            <a:ext cx="9705372" cy="53918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/>
          <p:nvPr/>
        </p:nvSpPr>
        <p:spPr>
          <a:xfrm>
            <a:off x="26975" y="6466275"/>
            <a:ext cx="24555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224621" y="152093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Acompañantes preferidos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8975" y="6473925"/>
            <a:ext cx="2455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Q22 Prefieres visitar centros con: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682CF8-709D-CD4C-BD2D-E5FB6D2CB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2" t="9142" r="-62" b="21472"/>
          <a:stretch/>
        </p:blipFill>
        <p:spPr>
          <a:xfrm>
            <a:off x="1614288" y="1075830"/>
            <a:ext cx="9534499" cy="5341508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53781B21-7972-99C9-6C68-AF66710D15F8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F121D2ED-3C7D-B0C8-DA1A-2F5FFA697852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/>
          <p:nvPr/>
        </p:nvSpPr>
        <p:spPr>
          <a:xfrm>
            <a:off x="26975" y="6466275"/>
            <a:ext cx="61245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6"/>
          <p:cNvSpPr txBox="1">
            <a:spLocks noGrp="1"/>
          </p:cNvSpPr>
          <p:nvPr>
            <p:ph type="title"/>
          </p:nvPr>
        </p:nvSpPr>
        <p:spPr>
          <a:xfrm>
            <a:off x="188021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Gasto en familia de un día de visita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8976" y="6473925"/>
            <a:ext cx="6462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Q23 ¿Cuánto está dispuesto a gastar cómo familia en un día en el centro recreativo?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BD9261-7AE1-D29E-5AE1-0A15B5237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575" y="4643613"/>
            <a:ext cx="1964987" cy="1964987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08E5A54B-18BF-6C71-2989-7619A5F3ADA9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BD4780FE-F5B0-4357-4F97-6F84E2BFCA0D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F165F7-3068-562E-680E-900C2E303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21" y="962928"/>
            <a:ext cx="9693578" cy="53853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/>
          <p:nvPr/>
        </p:nvSpPr>
        <p:spPr>
          <a:xfrm>
            <a:off x="26975" y="6466275"/>
            <a:ext cx="55899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8976" y="6473925"/>
            <a:ext cx="9001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Q24 ¿Qué características debe tener un centro recreacional para que lo elijas?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7"/>
          <p:cNvSpPr/>
          <p:nvPr/>
        </p:nvSpPr>
        <p:spPr>
          <a:xfrm>
            <a:off x="121800" y="161050"/>
            <a:ext cx="1218121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18907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Características para elegir un Centro Recreativo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A1720786-5130-0AEB-295A-5EE8B25871D5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AD04B8FD-E75B-B1A5-1ADE-9EF5426C099B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EA2349-2086-4714-2F36-F6E56AA53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13" y="994658"/>
            <a:ext cx="9869025" cy="54827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/>
          <p:nvPr/>
        </p:nvSpPr>
        <p:spPr>
          <a:xfrm>
            <a:off x="26975" y="6466275"/>
            <a:ext cx="2732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8968" y="6473925"/>
            <a:ext cx="289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Q25A_1 Elige los 3 más importantes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10768112" y="3177929"/>
            <a:ext cx="111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44%</a:t>
            </a:r>
            <a:endParaRPr dirty="0"/>
          </a:p>
        </p:txBody>
      </p:sp>
      <p:sp>
        <p:nvSpPr>
          <p:cNvPr id="338" name="Google Shape;338;p18"/>
          <p:cNvSpPr txBox="1"/>
          <p:nvPr/>
        </p:nvSpPr>
        <p:spPr>
          <a:xfrm>
            <a:off x="5586512" y="4289504"/>
            <a:ext cx="111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33%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10768112" y="5203904"/>
            <a:ext cx="111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29%</a:t>
            </a:r>
            <a:endParaRPr/>
          </a:p>
        </p:txBody>
      </p:sp>
      <p:sp>
        <p:nvSpPr>
          <p:cNvPr id="341" name="Google Shape;341;p18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121800" y="161050"/>
            <a:ext cx="1218121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/>
          <p:nvPr/>
        </p:nvSpPr>
        <p:spPr>
          <a:xfrm>
            <a:off x="23532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3 Características más importantes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45" name="Google Shape;345;p18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E20491-99EC-4364-8A2B-9EF60AC4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1" y="1257460"/>
            <a:ext cx="1623801" cy="16238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5D5EE35-6D49-92EB-C211-5BE8D835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0" y="2808512"/>
            <a:ext cx="1623801" cy="16238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4411A7-7FB5-C3F8-721F-2FC3A60B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0" y="4518106"/>
            <a:ext cx="1623801" cy="1623801"/>
          </a:xfrm>
          <a:prstGeom prst="rect">
            <a:avLst/>
          </a:prstGeom>
        </p:spPr>
      </p:pic>
      <p:sp>
        <p:nvSpPr>
          <p:cNvPr id="13" name="Redondear rectángulo de esquina diagonal 12">
            <a:extLst>
              <a:ext uri="{FF2B5EF4-FFF2-40B4-BE49-F238E27FC236}">
                <a16:creationId xmlns:a16="http://schemas.microsoft.com/office/drawing/2014/main" id="{9DD9991E-EC93-10A7-9D2C-CEA4A8485A4D}"/>
              </a:ext>
            </a:extLst>
          </p:cNvPr>
          <p:cNvSpPr/>
          <p:nvPr/>
        </p:nvSpPr>
        <p:spPr>
          <a:xfrm>
            <a:off x="2759374" y="1542782"/>
            <a:ext cx="4593021" cy="1052461"/>
          </a:xfrm>
          <a:prstGeom prst="round2Diag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Precio accesible para mi </a:t>
            </a:r>
          </a:p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44%</a:t>
            </a:r>
            <a:endParaRPr lang="es-CO" sz="2400" dirty="0">
              <a:latin typeface="+mj-lt"/>
            </a:endParaRPr>
          </a:p>
        </p:txBody>
      </p:sp>
      <p:sp>
        <p:nvSpPr>
          <p:cNvPr id="14" name="Redondear rectángulo de esquina diagonal 13">
            <a:extLst>
              <a:ext uri="{FF2B5EF4-FFF2-40B4-BE49-F238E27FC236}">
                <a16:creationId xmlns:a16="http://schemas.microsoft.com/office/drawing/2014/main" id="{532872DD-3823-B91A-9A84-F9E8C19940D2}"/>
              </a:ext>
            </a:extLst>
          </p:cNvPr>
          <p:cNvSpPr/>
          <p:nvPr/>
        </p:nvSpPr>
        <p:spPr>
          <a:xfrm>
            <a:off x="2759375" y="3183946"/>
            <a:ext cx="4593021" cy="1052461"/>
          </a:xfrm>
          <a:prstGeom prst="round2Diag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Ubicación </a:t>
            </a:r>
          </a:p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33%</a:t>
            </a:r>
            <a:endParaRPr lang="es-CO" sz="2400" dirty="0">
              <a:latin typeface="+mj-lt"/>
            </a:endParaRPr>
          </a:p>
        </p:txBody>
      </p:sp>
      <p:sp>
        <p:nvSpPr>
          <p:cNvPr id="15" name="Redondear rectángulo de esquina diagonal 14">
            <a:extLst>
              <a:ext uri="{FF2B5EF4-FFF2-40B4-BE49-F238E27FC236}">
                <a16:creationId xmlns:a16="http://schemas.microsoft.com/office/drawing/2014/main" id="{F14B4B28-772B-215C-63E2-B42F2B18FABF}"/>
              </a:ext>
            </a:extLst>
          </p:cNvPr>
          <p:cNvSpPr/>
          <p:nvPr/>
        </p:nvSpPr>
        <p:spPr>
          <a:xfrm>
            <a:off x="2759375" y="4808179"/>
            <a:ext cx="4593021" cy="1052461"/>
          </a:xfrm>
          <a:prstGeom prst="round2Diag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Calidad de las instalaciones 29%</a:t>
            </a:r>
            <a:endParaRPr lang="es-CO" sz="2400" b="1" dirty="0"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EB4F0A6-F5E6-6378-1B14-2072AC496A26}"/>
              </a:ext>
            </a:extLst>
          </p:cNvPr>
          <p:cNvSpPr txBox="1"/>
          <p:nvPr/>
        </p:nvSpPr>
        <p:spPr>
          <a:xfrm>
            <a:off x="1237559" y="18385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+mj-lt"/>
              </a:rPr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AB34E02-440A-01B3-A443-D0082175D459}"/>
              </a:ext>
            </a:extLst>
          </p:cNvPr>
          <p:cNvSpPr txBox="1"/>
          <p:nvPr/>
        </p:nvSpPr>
        <p:spPr>
          <a:xfrm>
            <a:off x="1237559" y="33951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+mj-lt"/>
              </a:rPr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5512EB-9EDB-FB1F-8189-9F6F436DE59B}"/>
              </a:ext>
            </a:extLst>
          </p:cNvPr>
          <p:cNvSpPr txBox="1"/>
          <p:nvPr/>
        </p:nvSpPr>
        <p:spPr>
          <a:xfrm>
            <a:off x="1237559" y="5110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+mj-lt"/>
              </a:rPr>
              <a:t>3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0F886C7-EF5E-FDEF-F8EB-1D7E4F607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443" y="2131809"/>
            <a:ext cx="3251200" cy="3251200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E3498E5F-D040-94C4-6FBA-F9FC1C8EE2C9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EBA73B9D-0C0F-8779-3143-50BAF7BCEB45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/>
          <p:nvPr/>
        </p:nvSpPr>
        <p:spPr>
          <a:xfrm>
            <a:off x="595912" y="2571050"/>
            <a:ext cx="3885900" cy="24354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26975" y="6466275"/>
            <a:ext cx="5511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8964" y="647392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Q26_1 ¿Qué tipo de actividades buscas realizar en los centros de recreación?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l="24077" r="24077"/>
          <a:stretch/>
        </p:blipFill>
        <p:spPr>
          <a:xfrm>
            <a:off x="179298" y="2529864"/>
            <a:ext cx="4113000" cy="264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6" name="Google Shape;356;p1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57" name="Google Shape;357;p19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121800" y="161050"/>
            <a:ext cx="1218121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22425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Actividades a realizar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F15170-631C-928C-9B4C-0590B409C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01572" y="1237652"/>
            <a:ext cx="1333397" cy="1333397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53708067-24D9-F208-5308-652BFCF12608}"/>
              </a:ext>
            </a:extLst>
          </p:cNvPr>
          <p:cNvSpPr/>
          <p:nvPr/>
        </p:nvSpPr>
        <p:spPr>
          <a:xfrm>
            <a:off x="10433725" y="63431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9A059433-7088-D10B-A263-4E5C074BBFC7}"/>
              </a:ext>
            </a:extLst>
          </p:cNvPr>
          <p:cNvSpPr txBox="1"/>
          <p:nvPr/>
        </p:nvSpPr>
        <p:spPr>
          <a:xfrm>
            <a:off x="10548475" y="63854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CA8E5A-E3C1-DE04-8128-72D32B2C9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752" y="1145240"/>
            <a:ext cx="7208950" cy="545948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DB2F7B2-AE6D-D1A9-B635-FB17DEC3D99E}"/>
              </a:ext>
            </a:extLst>
          </p:cNvPr>
          <p:cNvSpPr/>
          <p:nvPr/>
        </p:nvSpPr>
        <p:spPr>
          <a:xfrm>
            <a:off x="4861250" y="1294230"/>
            <a:ext cx="7208950" cy="621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158375" y="4660841"/>
            <a:ext cx="59118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EXPLORACIÓN DE LA CATEGORÍA</a:t>
            </a:r>
            <a:endParaRPr sz="44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800515" y="962928"/>
            <a:ext cx="5926105" cy="5092506"/>
          </a:xfrm>
          <a:prstGeom prst="roundRect">
            <a:avLst>
              <a:gd name="adj" fmla="val 12015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9532225" y="-725"/>
            <a:ext cx="2662150" cy="2754525"/>
          </a:xfrm>
          <a:custGeom>
            <a:avLst/>
            <a:gdLst/>
            <a:ahLst/>
            <a:cxnLst/>
            <a:rect l="l" t="t" r="r" b="b"/>
            <a:pathLst>
              <a:path w="106486" h="110181" extrusionOk="0">
                <a:moveTo>
                  <a:pt x="106486" y="5"/>
                </a:moveTo>
                <a:lnTo>
                  <a:pt x="106391" y="59832"/>
                </a:lnTo>
                <a:lnTo>
                  <a:pt x="41862" y="110181"/>
                </a:lnTo>
                <a:lnTo>
                  <a:pt x="6841" y="65452"/>
                </a:lnTo>
                <a:lnTo>
                  <a:pt x="0" y="56166"/>
                </a:lnTo>
                <a:lnTo>
                  <a:pt x="77081" y="0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104" name="Google Shape;104;p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52A399-77C6-DB91-AE27-58659BC489B3}"/>
              </a:ext>
            </a:extLst>
          </p:cNvPr>
          <p:cNvSpPr txBox="1"/>
          <p:nvPr/>
        </p:nvSpPr>
        <p:spPr>
          <a:xfrm>
            <a:off x="1004638" y="1770243"/>
            <a:ext cx="522290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AGENDA</a:t>
            </a:r>
          </a:p>
          <a:p>
            <a:endParaRPr lang="es-ES_tradnl" sz="4000" b="1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Descripción de la población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Conocimiento del usuario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Exploración de la categoría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Evaluación Comfandi Pance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Comunicación y Publicidad</a:t>
            </a:r>
          </a:p>
        </p:txBody>
      </p:sp>
      <p:sp>
        <p:nvSpPr>
          <p:cNvPr id="12" name="Google Shape;104;p3">
            <a:extLst>
              <a:ext uri="{FF2B5EF4-FFF2-40B4-BE49-F238E27FC236}">
                <a16:creationId xmlns:a16="http://schemas.microsoft.com/office/drawing/2014/main" id="{D9F92D8E-E1BC-8E53-1C1C-D3501B6FA157}"/>
              </a:ext>
            </a:extLst>
          </p:cNvPr>
          <p:cNvSpPr/>
          <p:nvPr/>
        </p:nvSpPr>
        <p:spPr>
          <a:xfrm>
            <a:off x="9133490" y="6056122"/>
            <a:ext cx="305851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60;p1">
            <a:extLst>
              <a:ext uri="{FF2B5EF4-FFF2-40B4-BE49-F238E27FC236}">
                <a16:creationId xmlns:a16="http://schemas.microsoft.com/office/drawing/2014/main" id="{ECEF658E-8BE3-1ABE-93E2-D8E3E56C1B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31594" y="6222124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1;p1">
            <a:extLst>
              <a:ext uri="{FF2B5EF4-FFF2-40B4-BE49-F238E27FC236}">
                <a16:creationId xmlns:a16="http://schemas.microsoft.com/office/drawing/2014/main" id="{89BAF053-E938-E3D2-6460-4A8B549D8B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9470" y="6072072"/>
            <a:ext cx="1152500" cy="5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A79A242-2E14-9997-E7F9-9D25119DE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56" y="823786"/>
            <a:ext cx="1386828" cy="13868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/>
          <p:nvPr/>
        </p:nvSpPr>
        <p:spPr>
          <a:xfrm>
            <a:off x="26975" y="6466275"/>
            <a:ext cx="61419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26975" y="6550200"/>
            <a:ext cx="2750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65433" y="6430742"/>
            <a:ext cx="111945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Q28 ¿Has utilizado los servicios de algún centro recreacional en los últimos 3 meses?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Q29 ¿A cuál centro recreativo fuiste?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22"/>
          <p:cNvSpPr txBox="1">
            <a:spLocks noGrp="1"/>
          </p:cNvSpPr>
          <p:nvPr>
            <p:ph type="title"/>
          </p:nvPr>
        </p:nvSpPr>
        <p:spPr>
          <a:xfrm>
            <a:off x="198905" y="301589"/>
            <a:ext cx="97398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3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USO DEL SERVICIO</a:t>
            </a:r>
            <a:endParaRPr sz="33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92" name="Google Shape;392;p22"/>
          <p:cNvSpPr txBox="1"/>
          <p:nvPr/>
        </p:nvSpPr>
        <p:spPr>
          <a:xfrm>
            <a:off x="198911" y="1059375"/>
            <a:ext cx="46482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¿Visitó un centro recreativo en los últimos 3 meses?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93" name="Google Shape;393;p22"/>
          <p:cNvGraphicFramePr/>
          <p:nvPr>
            <p:extLst>
              <p:ext uri="{D42A27DB-BD31-4B8C-83A1-F6EECF244321}">
                <p14:modId xmlns:p14="http://schemas.microsoft.com/office/powerpoint/2010/main" val="240202659"/>
              </p:ext>
            </p:extLst>
          </p:nvPr>
        </p:nvGraphicFramePr>
        <p:xfrm>
          <a:off x="-287166" y="1829115"/>
          <a:ext cx="5686200" cy="359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4" name="Google Shape;394;p22"/>
          <p:cNvSpPr txBox="1"/>
          <p:nvPr/>
        </p:nvSpPr>
        <p:spPr>
          <a:xfrm>
            <a:off x="2477436" y="3100150"/>
            <a:ext cx="170211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Sí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54.9%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6238807" y="1226400"/>
            <a:ext cx="189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¿Cuál visitó?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8" name="Google Shape;398;p22"/>
          <p:cNvCxnSpPr>
            <a:cxnSpLocks/>
          </p:cNvCxnSpPr>
          <p:nvPr/>
        </p:nvCxnSpPr>
        <p:spPr>
          <a:xfrm flipV="1">
            <a:off x="4142852" y="1429289"/>
            <a:ext cx="2026588" cy="1996567"/>
          </a:xfrm>
          <a:prstGeom prst="bentConnector3">
            <a:avLst>
              <a:gd name="adj1" fmla="val 42739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triangle" w="lg" len="lg"/>
          </a:ln>
        </p:spPr>
      </p:cxnSp>
      <p:sp>
        <p:nvSpPr>
          <p:cNvPr id="400" name="Google Shape;400;p2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02" name="Google Shape;402;p22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2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3B0D4B1A-6341-EED5-DBDD-BFE17CF65AB8}"/>
              </a:ext>
            </a:extLst>
          </p:cNvPr>
          <p:cNvSpPr/>
          <p:nvPr/>
        </p:nvSpPr>
        <p:spPr>
          <a:xfrm>
            <a:off x="10486779" y="63766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E64D7A57-F63E-F7E9-4F16-BBE88A5606F2}"/>
              </a:ext>
            </a:extLst>
          </p:cNvPr>
          <p:cNvSpPr txBox="1"/>
          <p:nvPr/>
        </p:nvSpPr>
        <p:spPr>
          <a:xfrm>
            <a:off x="10601529" y="64189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2FCF83-C797-A6CD-8DE7-997371471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909" y="1441632"/>
            <a:ext cx="6901313" cy="49380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/>
          <p:nvPr/>
        </p:nvSpPr>
        <p:spPr>
          <a:xfrm>
            <a:off x="6795350" y="1335746"/>
            <a:ext cx="4703074" cy="2809301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26975" y="6466275"/>
            <a:ext cx="71562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3"/>
          <p:cNvSpPr txBox="1">
            <a:spLocks noGrp="1"/>
          </p:cNvSpPr>
          <p:nvPr>
            <p:ph type="title"/>
          </p:nvPr>
        </p:nvSpPr>
        <p:spPr>
          <a:xfrm>
            <a:off x="243793" y="309239"/>
            <a:ext cx="97398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SERVICIOS DEL CENTRO RECREATIVO</a:t>
            </a:r>
            <a:endParaRPr sz="32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65433" y="647391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Q30 ¿Qué tipo de servicios de recreación consideras más importantes en un centro recreacional?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6" name="Google Shape;4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005" y="1453849"/>
            <a:ext cx="4946044" cy="3245278"/>
          </a:xfrm>
          <a:prstGeom prst="roundRect">
            <a:avLst>
              <a:gd name="adj" fmla="val 10856"/>
            </a:avLst>
          </a:prstGeom>
          <a:noFill/>
          <a:ln>
            <a:noFill/>
          </a:ln>
        </p:spPr>
      </p:pic>
      <p:sp>
        <p:nvSpPr>
          <p:cNvPr id="418" name="Google Shape;418;p2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3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20" name="Google Shape;420;p23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CC769ADF-5A22-080D-59C9-500905E607C4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78F77AAD-4CEE-75E2-964E-1509BEB39021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47B681-7475-56C0-5F4E-CD404A09B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0" y="1040526"/>
            <a:ext cx="9491534" cy="52730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4E6740-B5CD-169D-69F0-38513528A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18417">
            <a:off x="9530068" y="4870978"/>
            <a:ext cx="1151010" cy="115101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E77CBF8-3346-CE32-D480-D9F6C83DA6B0}"/>
              </a:ext>
            </a:extLst>
          </p:cNvPr>
          <p:cNvSpPr/>
          <p:nvPr/>
        </p:nvSpPr>
        <p:spPr>
          <a:xfrm>
            <a:off x="381072" y="5511201"/>
            <a:ext cx="9171368" cy="58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/>
          <p:nvPr/>
        </p:nvSpPr>
        <p:spPr>
          <a:xfrm>
            <a:off x="8318625" y="1168774"/>
            <a:ext cx="3580424" cy="3353339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24"/>
          <p:cNvPicPr preferRelativeResize="0"/>
          <p:nvPr/>
        </p:nvPicPr>
        <p:blipFill rotWithShape="1">
          <a:blip r:embed="rId3">
            <a:alphaModFix/>
          </a:blip>
          <a:srcRect t="7403" b="7395"/>
          <a:stretch/>
        </p:blipFill>
        <p:spPr>
          <a:xfrm>
            <a:off x="7579606" y="1003623"/>
            <a:ext cx="4036481" cy="3353340"/>
          </a:xfrm>
          <a:prstGeom prst="roundRect">
            <a:avLst>
              <a:gd name="adj" fmla="val 13185"/>
            </a:avLst>
          </a:prstGeom>
          <a:noFill/>
          <a:ln>
            <a:noFill/>
          </a:ln>
        </p:spPr>
      </p:pic>
      <p:sp>
        <p:nvSpPr>
          <p:cNvPr id="427" name="Google Shape;427;p24"/>
          <p:cNvSpPr/>
          <p:nvPr/>
        </p:nvSpPr>
        <p:spPr>
          <a:xfrm>
            <a:off x="26975" y="6466275"/>
            <a:ext cx="6144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4"/>
          <p:cNvSpPr txBox="1">
            <a:spLocks noGrp="1"/>
          </p:cNvSpPr>
          <p:nvPr>
            <p:ph type="title"/>
          </p:nvPr>
        </p:nvSpPr>
        <p:spPr>
          <a:xfrm>
            <a:off x="243793" y="317026"/>
            <a:ext cx="9739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SERVICIOS DEL CENTRO RECREATIVO</a:t>
            </a:r>
            <a:endParaRPr sz="31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29" name="Google Shape;429;p24"/>
          <p:cNvSpPr/>
          <p:nvPr/>
        </p:nvSpPr>
        <p:spPr>
          <a:xfrm>
            <a:off x="65433" y="647391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Q31 ¿Cuáles son tus necesidades específicas en términos de servicios de recreación?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36" name="Google Shape;436;p24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9FD5494D-6679-7161-2B98-EED523D29B91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B64C8675-D1AD-5FE1-1BAD-3EED499E22F9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9D369C-6376-FEAE-3D72-31FC3C0D4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2" y="962928"/>
            <a:ext cx="9606455" cy="54559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/>
          <p:nvPr/>
        </p:nvSpPr>
        <p:spPr>
          <a:xfrm>
            <a:off x="8195025" y="1403200"/>
            <a:ext cx="3704100" cy="26163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/>
          <p:nvPr/>
        </p:nvSpPr>
        <p:spPr>
          <a:xfrm>
            <a:off x="26975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5"/>
          <p:cNvSpPr txBox="1">
            <a:spLocks noGrp="1"/>
          </p:cNvSpPr>
          <p:nvPr>
            <p:ph type="title"/>
          </p:nvPr>
        </p:nvSpPr>
        <p:spPr>
          <a:xfrm>
            <a:off x="243780" y="317026"/>
            <a:ext cx="9739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SERVICIOS DEL CENTRO RECREATIVO</a:t>
            </a:r>
            <a:endParaRPr sz="31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44" name="Google Shape;444;p25"/>
          <p:cNvSpPr/>
          <p:nvPr/>
        </p:nvSpPr>
        <p:spPr>
          <a:xfrm>
            <a:off x="65433" y="647391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Q32 ¿Qué buscas cuando visitas un centro recreacional?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9" name="Google Shape;449;p25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51" name="Google Shape;451;p25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662" y="1138232"/>
            <a:ext cx="4158000" cy="2771400"/>
          </a:xfrm>
          <a:prstGeom prst="roundRect">
            <a:avLst>
              <a:gd name="adj" fmla="val 11551"/>
            </a:avLst>
          </a:prstGeom>
          <a:noFill/>
          <a:ln>
            <a:noFill/>
          </a:ln>
        </p:spPr>
      </p:pic>
      <p:sp>
        <p:nvSpPr>
          <p:cNvPr id="5" name="Google Shape;67;p2">
            <a:extLst>
              <a:ext uri="{FF2B5EF4-FFF2-40B4-BE49-F238E27FC236}">
                <a16:creationId xmlns:a16="http://schemas.microsoft.com/office/drawing/2014/main" id="{840A7A0A-C6C5-6FFD-EB1B-3FF05673D42D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711E7D72-9C2C-43F4-CE08-56962610E6BD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682168-E477-09E9-813E-26B27F701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75" y="962928"/>
            <a:ext cx="9812700" cy="54514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AD87588-3014-A4B1-DED3-D9BF6907F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82580">
            <a:off x="9670322" y="4407767"/>
            <a:ext cx="1622536" cy="16225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"/>
          <p:cNvSpPr/>
          <p:nvPr/>
        </p:nvSpPr>
        <p:spPr>
          <a:xfrm>
            <a:off x="7357258" y="1357815"/>
            <a:ext cx="4320300" cy="26097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6"/>
          <p:cNvSpPr/>
          <p:nvPr/>
        </p:nvSpPr>
        <p:spPr>
          <a:xfrm>
            <a:off x="26975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6"/>
          <p:cNvSpPr txBox="1">
            <a:spLocks noGrp="1"/>
          </p:cNvSpPr>
          <p:nvPr>
            <p:ph type="title"/>
          </p:nvPr>
        </p:nvSpPr>
        <p:spPr>
          <a:xfrm>
            <a:off x="243793" y="317026"/>
            <a:ext cx="9739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FRECUENCIA DE VISITA</a:t>
            </a:r>
            <a:endParaRPr sz="31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62" name="Google Shape;462;p26"/>
          <p:cNvSpPr/>
          <p:nvPr/>
        </p:nvSpPr>
        <p:spPr>
          <a:xfrm>
            <a:off x="0" y="647392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Q33 ¿Con qué frecuencia visitas centros recreacionales?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66" name="Google Shape;466;p2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26"/>
          <p:cNvPicPr preferRelativeResize="0"/>
          <p:nvPr/>
        </p:nvPicPr>
        <p:blipFill rotWithShape="1">
          <a:blip r:embed="rId3">
            <a:alphaModFix/>
          </a:blip>
          <a:srcRect l="22989" r="3018"/>
          <a:stretch/>
        </p:blipFill>
        <p:spPr>
          <a:xfrm>
            <a:off x="7149400" y="872950"/>
            <a:ext cx="4650000" cy="2899800"/>
          </a:xfrm>
          <a:prstGeom prst="roundRect">
            <a:avLst>
              <a:gd name="adj" fmla="val 10611"/>
            </a:avLst>
          </a:prstGeom>
          <a:noFill/>
          <a:ln>
            <a:noFill/>
          </a:ln>
        </p:spPr>
      </p:pic>
      <p:sp>
        <p:nvSpPr>
          <p:cNvPr id="468" name="Google Shape;468;p26"/>
          <p:cNvSpPr/>
          <p:nvPr/>
        </p:nvSpPr>
        <p:spPr>
          <a:xfrm>
            <a:off x="10813994" y="317025"/>
            <a:ext cx="1210200" cy="8913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26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067596" y="542248"/>
            <a:ext cx="702877" cy="40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5DF3F62-3D09-43F1-07E7-CE8133E448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6" t="12118" r="24368" b="4718"/>
          <a:stretch/>
        </p:blipFill>
        <p:spPr>
          <a:xfrm>
            <a:off x="925633" y="879037"/>
            <a:ext cx="5879980" cy="56937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477B15-869C-BF86-D0FF-4F3BBF9BA0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093" t="38090" r="1608" b="33969"/>
          <a:stretch/>
        </p:blipFill>
        <p:spPr>
          <a:xfrm>
            <a:off x="7252178" y="4257615"/>
            <a:ext cx="2133600" cy="22796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/>
          <p:nvPr/>
        </p:nvSpPr>
        <p:spPr>
          <a:xfrm>
            <a:off x="26975" y="6466275"/>
            <a:ext cx="82788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7"/>
          <p:cNvSpPr/>
          <p:nvPr/>
        </p:nvSpPr>
        <p:spPr>
          <a:xfrm>
            <a:off x="8964" y="647392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Q34 ¿Qué factores te impiden utilizar más frecuentemente los servicios de recreación de los centros recreacionales?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80" name="Google Shape;480;p2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7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/>
          </p:nvPr>
        </p:nvSpPr>
        <p:spPr>
          <a:xfrm>
            <a:off x="243793" y="124577"/>
            <a:ext cx="97398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FRECUENCIA DE VISITA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Factores que impiden visitas frecuentes al centro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87F9330-C83C-2B0D-7068-E820CC545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29856"/>
              </p:ext>
            </p:extLst>
          </p:nvPr>
        </p:nvGraphicFramePr>
        <p:xfrm>
          <a:off x="5649752" y="1127583"/>
          <a:ext cx="5684451" cy="2326005"/>
        </p:xfrm>
        <a:graphic>
          <a:graphicData uri="http://schemas.openxmlformats.org/drawingml/2006/table">
            <a:tbl>
              <a:tblPr/>
              <a:tblGrid>
                <a:gridCol w="4501324">
                  <a:extLst>
                    <a:ext uri="{9D8B030D-6E8A-4147-A177-3AD203B41FA5}">
                      <a16:colId xmlns:a16="http://schemas.microsoft.com/office/drawing/2014/main" val="669132423"/>
                    </a:ext>
                  </a:extLst>
                </a:gridCol>
                <a:gridCol w="1183127">
                  <a:extLst>
                    <a:ext uri="{9D8B030D-6E8A-4147-A177-3AD203B41FA5}">
                      <a16:colId xmlns:a16="http://schemas.microsoft.com/office/drawing/2014/main" val="18333803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9700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Entre el 10% y el 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26,37%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916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Entre el 5% y el 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32,38%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0610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Menos del 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20,89%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3797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 tengo recursos para destinar específicamente a recreación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16,45%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21733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 recreación busco actividades gratuitas o con el subsidio de la caja de compensación.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3,92%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290659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5956F063-6032-785C-EA88-9BA197B2AAE9}"/>
              </a:ext>
            </a:extLst>
          </p:cNvPr>
          <p:cNvSpPr/>
          <p:nvPr/>
        </p:nvSpPr>
        <p:spPr>
          <a:xfrm>
            <a:off x="5528441" y="1637603"/>
            <a:ext cx="5948856" cy="794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DF14494A-0529-627C-C7CA-B8FE611F212D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2D67D5A5-D5B2-6B97-4BF5-F6564ECE603C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8FD3AF-3378-0EAE-0F02-A6246CF84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76"/>
          <a:stretch/>
        </p:blipFill>
        <p:spPr>
          <a:xfrm>
            <a:off x="243792" y="1311694"/>
            <a:ext cx="9997099" cy="49110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2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5834850" y="4660841"/>
            <a:ext cx="59118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EVALUACIÓN COMFANDI PANCE</a:t>
            </a:r>
            <a:endParaRPr sz="44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/>
          <p:nvPr/>
        </p:nvSpPr>
        <p:spPr>
          <a:xfrm>
            <a:off x="26975" y="6350800"/>
            <a:ext cx="5447700" cy="3924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8964" y="6350750"/>
            <a:ext cx="8601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Q36 ¿Has visitado las instalaciones de Comfandi Pance en el último año?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Q37 ¿Podrías contarnos las razones por las que no has visitado a Comfandi en el último año?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30"/>
          <p:cNvSpPr txBox="1"/>
          <p:nvPr/>
        </p:nvSpPr>
        <p:spPr>
          <a:xfrm>
            <a:off x="6168806" y="1226400"/>
            <a:ext cx="584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Razones por las que no ha visitado el centro en el último año: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9" name="Google Shape;519;p30"/>
          <p:cNvCxnSpPr>
            <a:cxnSpLocks/>
          </p:cNvCxnSpPr>
          <p:nvPr/>
        </p:nvCxnSpPr>
        <p:spPr>
          <a:xfrm rot="10800000" flipH="1">
            <a:off x="3986937" y="1509127"/>
            <a:ext cx="2247000" cy="16497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triangle" w="lg" len="lg"/>
          </a:ln>
        </p:spPr>
      </p:cxnSp>
      <p:sp>
        <p:nvSpPr>
          <p:cNvPr id="520" name="Google Shape;520;p3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0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243793" y="124577"/>
            <a:ext cx="97398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Visita en el último año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2" name="Google Shape;393;p22">
            <a:extLst>
              <a:ext uri="{FF2B5EF4-FFF2-40B4-BE49-F238E27FC236}">
                <a16:creationId xmlns:a16="http://schemas.microsoft.com/office/drawing/2014/main" id="{DC4DDFBE-4B77-9E7F-EA16-F3B45A485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041274"/>
              </p:ext>
            </p:extLst>
          </p:nvPr>
        </p:nvGraphicFramePr>
        <p:xfrm>
          <a:off x="-470390" y="1099033"/>
          <a:ext cx="5686200" cy="359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Google Shape;394;p22">
            <a:extLst>
              <a:ext uri="{FF2B5EF4-FFF2-40B4-BE49-F238E27FC236}">
                <a16:creationId xmlns:a16="http://schemas.microsoft.com/office/drawing/2014/main" id="{ED3AF124-6B79-E146-8FDA-30A3E042D755}"/>
              </a:ext>
            </a:extLst>
          </p:cNvPr>
          <p:cNvSpPr txBox="1"/>
          <p:nvPr/>
        </p:nvSpPr>
        <p:spPr>
          <a:xfrm>
            <a:off x="2275127" y="2333977"/>
            <a:ext cx="170211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59.6%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F838AF-F1F5-44E3-A07A-B24E7C2EE1B5}"/>
              </a:ext>
            </a:extLst>
          </p:cNvPr>
          <p:cNvSpPr txBox="1"/>
          <p:nvPr/>
        </p:nvSpPr>
        <p:spPr>
          <a:xfrm>
            <a:off x="121800" y="4847765"/>
            <a:ext cx="5094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000" b="1" dirty="0">
                <a:latin typeface="+mj-lt"/>
              </a:rPr>
              <a:t>Las razones para no visitar el centro son consistentes en relación con el bajo presupuesto destinado para actividades de recreación </a:t>
            </a:r>
          </a:p>
        </p:txBody>
      </p:sp>
      <p:sp>
        <p:nvSpPr>
          <p:cNvPr id="4" name="Google Shape;67;p2">
            <a:extLst>
              <a:ext uri="{FF2B5EF4-FFF2-40B4-BE49-F238E27FC236}">
                <a16:creationId xmlns:a16="http://schemas.microsoft.com/office/drawing/2014/main" id="{0737CD86-5C65-ACEA-C1EF-5E9891138725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542428AE-39D1-0B67-C6C9-263F52A4AFCA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0F97E62-DE03-0242-99F1-95F046617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49" y="1661237"/>
            <a:ext cx="6723676" cy="49538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26975" y="6466275"/>
            <a:ext cx="68169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1"/>
          <p:cNvSpPr/>
          <p:nvPr/>
        </p:nvSpPr>
        <p:spPr>
          <a:xfrm>
            <a:off x="8964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Q38 ¿Cómo calificarías tu experiencia general con los servicios ofrecidos por Comfandi Pance?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30480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Calificación de la experiencia en Comfandi Pance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1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E2774D-86BF-A302-8337-F869A2FD3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0" y="864043"/>
            <a:ext cx="10235737" cy="55006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B6BA80-A03B-193B-83C6-AF444DC82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211" y="1988750"/>
            <a:ext cx="3251200" cy="3251200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02640B45-03C7-CB71-D0FC-EF0BB602F32C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B2089582-C909-6CD7-B2CB-8FD800641D71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2"/>
          <p:cNvSpPr/>
          <p:nvPr/>
        </p:nvSpPr>
        <p:spPr>
          <a:xfrm>
            <a:off x="26975" y="6466275"/>
            <a:ext cx="81558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2"/>
          <p:cNvSpPr/>
          <p:nvPr/>
        </p:nvSpPr>
        <p:spPr>
          <a:xfrm>
            <a:off x="8964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Q39 ¿Qué aspectos de los servicios de Comfandi Pance te han gustado más? (Seleccione todas las que apliquen)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3" name="Google Shape;553;p32"/>
          <p:cNvSpPr/>
          <p:nvPr/>
        </p:nvSpPr>
        <p:spPr>
          <a:xfrm>
            <a:off x="696348" y="990600"/>
            <a:ext cx="4355912" cy="4148811"/>
          </a:xfrm>
          <a:custGeom>
            <a:avLst/>
            <a:gdLst/>
            <a:ahLst/>
            <a:cxnLst/>
            <a:rect l="l" t="t" r="r" b="b"/>
            <a:pathLst>
              <a:path w="5078896" h="5078896" extrusionOk="0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2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2"/>
          <p:cNvSpPr txBox="1">
            <a:spLocks noGrp="1"/>
          </p:cNvSpPr>
          <p:nvPr>
            <p:ph type="title"/>
          </p:nvPr>
        </p:nvSpPr>
        <p:spPr>
          <a:xfrm>
            <a:off x="243612" y="335899"/>
            <a:ext cx="97398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1E902B-A6D6-4C8A-7560-58C6B2C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000" y="3664513"/>
            <a:ext cx="3251200" cy="32512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5E0F9E-52C0-1523-6900-8E61B5A8054B}"/>
              </a:ext>
            </a:extLst>
          </p:cNvPr>
          <p:cNvSpPr txBox="1"/>
          <p:nvPr/>
        </p:nvSpPr>
        <p:spPr>
          <a:xfrm>
            <a:off x="7922657" y="2210025"/>
            <a:ext cx="3953279" cy="1754326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2000" b="1" dirty="0">
                <a:latin typeface="+mj-lt"/>
              </a:rPr>
              <a:t>El</a:t>
            </a:r>
            <a:r>
              <a:rPr lang="es-ES_tradnl" sz="2800" b="1" dirty="0">
                <a:latin typeface="+mj-lt"/>
              </a:rPr>
              <a:t> </a:t>
            </a:r>
            <a:r>
              <a:rPr lang="es-ES_tradnl" sz="2800" b="1" dirty="0">
                <a:solidFill>
                  <a:srgbClr val="FF0000"/>
                </a:solidFill>
                <a:latin typeface="+mj-lt"/>
              </a:rPr>
              <a:t>60% </a:t>
            </a:r>
            <a:r>
              <a:rPr lang="es-ES_tradnl" sz="2000" b="1" dirty="0">
                <a:latin typeface="+mj-lt"/>
              </a:rPr>
              <a:t>de las personas que respondieron la encuesta reconoce que todo le gusto y estuvo bien durante su visita al centro</a:t>
            </a:r>
          </a:p>
        </p:txBody>
      </p:sp>
      <p:sp>
        <p:nvSpPr>
          <p:cNvPr id="3" name="Google Shape;67;p2">
            <a:extLst>
              <a:ext uri="{FF2B5EF4-FFF2-40B4-BE49-F238E27FC236}">
                <a16:creationId xmlns:a16="http://schemas.microsoft.com/office/drawing/2014/main" id="{98414637-51A6-BCB0-C565-80374ED6B673}"/>
              </a:ext>
            </a:extLst>
          </p:cNvPr>
          <p:cNvSpPr/>
          <p:nvPr/>
        </p:nvSpPr>
        <p:spPr>
          <a:xfrm>
            <a:off x="10549475" y="6298139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58C25F43-6E07-02C9-72B6-EC25897F49A5}"/>
              </a:ext>
            </a:extLst>
          </p:cNvPr>
          <p:cNvSpPr txBox="1"/>
          <p:nvPr/>
        </p:nvSpPr>
        <p:spPr>
          <a:xfrm>
            <a:off x="10664225" y="6340439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7266A4-B99F-87AF-97C0-27118690B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11" y="736324"/>
            <a:ext cx="7939163" cy="56041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67" name="Google Shape;67;p2"/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229970" y="340125"/>
            <a:ext cx="9729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PERFIL SOCIOECONÓMICO</a:t>
            </a:r>
            <a:endParaRPr sz="3000" b="0"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" name="Google Shape;70;p2"/>
          <p:cNvSpPr/>
          <p:nvPr/>
        </p:nvSpPr>
        <p:spPr>
          <a:xfrm rot="-2468308" flipH="1">
            <a:off x="7087867" y="5168856"/>
            <a:ext cx="1616063" cy="2272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806" y="0"/>
                </a:lnTo>
                <a:lnTo>
                  <a:pt x="21600" y="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95952" y="2129753"/>
            <a:ext cx="324225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EDADES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18-25 años 	  32%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26-34 años 	   27%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35-45 años  	   21%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46-55 años 	   12%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56-60 años 	   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Mayor de 60 años   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3400002" y="1244325"/>
            <a:ext cx="2086425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GÉNERO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Mujer 	  61%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Hombre 	   39%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2"/>
          <p:cNvSpPr/>
          <p:nvPr/>
        </p:nvSpPr>
        <p:spPr>
          <a:xfrm rot="-2986581" flipH="1">
            <a:off x="7513936" y="2918964"/>
            <a:ext cx="1244943" cy="2255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806" y="0"/>
                </a:lnTo>
                <a:lnTo>
                  <a:pt x="21600" y="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2"/>
          <p:cNvSpPr/>
          <p:nvPr/>
        </p:nvSpPr>
        <p:spPr>
          <a:xfrm rot="10800000" flipH="1">
            <a:off x="3468134" y="5587764"/>
            <a:ext cx="1366626" cy="44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" name="Google Shape;75;p2"/>
          <p:cNvSpPr/>
          <p:nvPr/>
        </p:nvSpPr>
        <p:spPr>
          <a:xfrm rot="3329385" flipH="1">
            <a:off x="5088022" y="1801989"/>
            <a:ext cx="1039776" cy="46975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8579212" y="3880653"/>
            <a:ext cx="2965500" cy="19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NIVEL SOCIO ECONÓMICO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17% 	Estrato 1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29% 	Estrato 2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35% 	Estrato 3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16% 	Estrato 4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1.8% 	Estrato 5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1.2% 	Estrato 6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2"/>
          <p:cNvSpPr/>
          <p:nvPr/>
        </p:nvSpPr>
        <p:spPr>
          <a:xfrm rot="2748777" flipH="1">
            <a:off x="3068329" y="3222421"/>
            <a:ext cx="1710835" cy="515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8609427" y="2070295"/>
            <a:ext cx="2713800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TARGET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47% 	No afiliados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36% 	Comfandi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17% 	Comfenalco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139882" y="4449645"/>
            <a:ext cx="3536493" cy="216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OCUPACIÓN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Empleado 	            29%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Desempleado 	               18%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Independiente 	               18%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Estudiante 	               15.6%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Hogar 		               11.4%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Emprendedor 	               4.4%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Jubilado/ Pensionado     2.6%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436" y="2271300"/>
            <a:ext cx="688633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63F29D9-3A9A-608E-0CF9-2A1CC4D5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13" y="2129625"/>
            <a:ext cx="4459845" cy="44598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02FAEF-65A6-DA7A-B6C7-859B733D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96" y="2614995"/>
            <a:ext cx="2221230" cy="12656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26975" y="6466275"/>
            <a:ext cx="5189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4"/>
          <p:cNvSpPr/>
          <p:nvPr/>
        </p:nvSpPr>
        <p:spPr>
          <a:xfrm>
            <a:off x="26964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Q41_1 ¿Qué beneficios percibes en la oferta actual de Comfandi Pance?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34"/>
          <p:cNvSpPr/>
          <p:nvPr/>
        </p:nvSpPr>
        <p:spPr>
          <a:xfrm>
            <a:off x="696348" y="990600"/>
            <a:ext cx="4355912" cy="4148811"/>
          </a:xfrm>
          <a:custGeom>
            <a:avLst/>
            <a:gdLst/>
            <a:ahLst/>
            <a:cxnLst/>
            <a:rect l="l" t="t" r="r" b="b"/>
            <a:pathLst>
              <a:path w="5078896" h="5078896" extrusionOk="0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88" name="Google Shape;588;p3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4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4"/>
          <p:cNvSpPr txBox="1">
            <a:spLocks noGrp="1"/>
          </p:cNvSpPr>
          <p:nvPr>
            <p:ph type="title"/>
          </p:nvPr>
        </p:nvSpPr>
        <p:spPr>
          <a:xfrm>
            <a:off x="243612" y="336190"/>
            <a:ext cx="97398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5D5BBE2C-0CC1-209C-AA21-41123F711F35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D5E6154F-D5C8-E53A-C571-70917E23A93F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62284B-E423-0604-23FE-2F0DDAE3C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6" y="787540"/>
            <a:ext cx="8187000" cy="557527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6"/>
          <p:cNvSpPr/>
          <p:nvPr/>
        </p:nvSpPr>
        <p:spPr>
          <a:xfrm>
            <a:off x="238975" y="1524275"/>
            <a:ext cx="4493400" cy="30426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6"/>
          <p:cNvSpPr/>
          <p:nvPr/>
        </p:nvSpPr>
        <p:spPr>
          <a:xfrm>
            <a:off x="0" y="6233472"/>
            <a:ext cx="6339429" cy="52105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6"/>
          <p:cNvSpPr/>
          <p:nvPr/>
        </p:nvSpPr>
        <p:spPr>
          <a:xfrm>
            <a:off x="0" y="648617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Q43 ¿Solías visitar Comfandi Pance con más frecuencia en el pasado?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5" name="Google Shape;615;p3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17" name="Google Shape;617;p3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6"/>
          <p:cNvSpPr txBox="1"/>
          <p:nvPr/>
        </p:nvSpPr>
        <p:spPr>
          <a:xfrm>
            <a:off x="238975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47F9EA-F6B1-39E4-A242-43409F541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" t="23726" r="35367" b="11804"/>
          <a:stretch/>
        </p:blipFill>
        <p:spPr>
          <a:xfrm>
            <a:off x="5876655" y="809695"/>
            <a:ext cx="6022394" cy="47752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BBBC7DD-4DD9-15EA-7FA7-13306A1E5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58" t="41400" b="41490"/>
          <a:stretch/>
        </p:blipFill>
        <p:spPr>
          <a:xfrm>
            <a:off x="4925275" y="4524529"/>
            <a:ext cx="3538733" cy="1384691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4FCB3F6-DC77-691A-306D-E7F72F24E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58034"/>
              </p:ext>
            </p:extLst>
          </p:nvPr>
        </p:nvGraphicFramePr>
        <p:xfrm>
          <a:off x="556365" y="1908111"/>
          <a:ext cx="3858619" cy="2200185"/>
        </p:xfrm>
        <a:graphic>
          <a:graphicData uri="http://schemas.openxmlformats.org/drawingml/2006/table">
            <a:tbl>
              <a:tblPr/>
              <a:tblGrid>
                <a:gridCol w="1940278">
                  <a:extLst>
                    <a:ext uri="{9D8B030D-6E8A-4147-A177-3AD203B41FA5}">
                      <a16:colId xmlns:a16="http://schemas.microsoft.com/office/drawing/2014/main" val="2931969975"/>
                    </a:ext>
                  </a:extLst>
                </a:gridCol>
                <a:gridCol w="821475">
                  <a:extLst>
                    <a:ext uri="{9D8B030D-6E8A-4147-A177-3AD203B41FA5}">
                      <a16:colId xmlns:a16="http://schemas.microsoft.com/office/drawing/2014/main" val="3775006376"/>
                    </a:ext>
                  </a:extLst>
                </a:gridCol>
                <a:gridCol w="1096866">
                  <a:extLst>
                    <a:ext uri="{9D8B030D-6E8A-4147-A177-3AD203B41FA5}">
                      <a16:colId xmlns:a16="http://schemas.microsoft.com/office/drawing/2014/main" val="9250506"/>
                    </a:ext>
                  </a:extLst>
                </a:gridCol>
              </a:tblGrid>
              <a:tr h="426630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584594"/>
                  </a:ext>
                </a:extLst>
              </a:tr>
              <a:tr h="21695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Semanalmente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2,08%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084638"/>
                  </a:ext>
                </a:extLst>
              </a:tr>
              <a:tr h="18208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Quincenalmente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3,13%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2650"/>
                  </a:ext>
                </a:extLst>
              </a:tr>
              <a:tr h="21302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Mensualmente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12,76%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023789"/>
                  </a:ext>
                </a:extLst>
              </a:tr>
              <a:tr h="206279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Trimestralmente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17,97%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110735"/>
                  </a:ext>
                </a:extLst>
              </a:tr>
              <a:tr h="21695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Anualmente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33,59%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248035"/>
                  </a:ext>
                </a:extLst>
              </a:tr>
              <a:tr h="13588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Más de una vez al año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16,41%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156497"/>
                  </a:ext>
                </a:extLst>
              </a:tr>
              <a:tr h="21695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Otros ¿Cuál?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14,06%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723228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B18E6D26-027B-CCA9-5CCE-1F6DF22D669B}"/>
              </a:ext>
            </a:extLst>
          </p:cNvPr>
          <p:cNvSpPr txBox="1"/>
          <p:nvPr/>
        </p:nvSpPr>
        <p:spPr>
          <a:xfrm>
            <a:off x="0" y="6244810"/>
            <a:ext cx="6135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Q42 ¿Qué tan a menudo visitas Comfandi Pance para disfrutar de sus servicios de recreación? </a:t>
            </a:r>
            <a:endParaRPr lang="es-ES_tradnl" sz="1100" dirty="0">
              <a:solidFill>
                <a:schemeClr val="bg1"/>
              </a:solidFill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B2686A37-76D3-0CA7-E13B-7C35BDEE5739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F8B661B1-9023-5AC0-D211-28CD897107C9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7"/>
          <p:cNvSpPr/>
          <p:nvPr/>
        </p:nvSpPr>
        <p:spPr>
          <a:xfrm>
            <a:off x="26975" y="6065039"/>
            <a:ext cx="5522488" cy="67811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26975" y="6111677"/>
            <a:ext cx="8601600" cy="81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Q43 ¿Solías visitar Comfandi Pance con más frecuencia en el pasado?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Q44 Si es así, ¿por qué has reducido tus visitas?</a:t>
            </a:r>
          </a:p>
          <a:p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Q45 ¿Con qué frecuencia solías visitar Comfandi Pance antes de dejar de ir?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p37"/>
          <p:cNvSpPr txBox="1"/>
          <p:nvPr/>
        </p:nvSpPr>
        <p:spPr>
          <a:xfrm>
            <a:off x="23825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Frecuencia de visita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28" name="Google Shape;628;p37"/>
          <p:cNvSpPr txBox="1"/>
          <p:nvPr/>
        </p:nvSpPr>
        <p:spPr>
          <a:xfrm>
            <a:off x="328012" y="1129393"/>
            <a:ext cx="239984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+mj-lt"/>
                <a:ea typeface="Poppins"/>
                <a:cs typeface="Poppins"/>
                <a:sym typeface="Poppins"/>
              </a:rPr>
              <a:t>El </a:t>
            </a:r>
            <a:r>
              <a:rPr lang="es-ES" sz="1800" b="1" dirty="0">
                <a:solidFill>
                  <a:srgbClr val="FF0000"/>
                </a:solidFill>
                <a:latin typeface="+mj-lt"/>
                <a:ea typeface="Poppins"/>
                <a:cs typeface="Poppins"/>
                <a:sym typeface="Poppins"/>
              </a:rPr>
              <a:t>43% </a:t>
            </a:r>
            <a:r>
              <a:rPr lang="es-ES" sz="1800" dirty="0">
                <a:latin typeface="+mj-lt"/>
                <a:ea typeface="Poppins"/>
                <a:cs typeface="Poppins"/>
                <a:sym typeface="Poppins"/>
              </a:rPr>
              <a:t>de las personas afirma haber reducido su frecuencia de visitas al centro</a:t>
            </a:r>
            <a:endParaRPr sz="1800" dirty="0"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630" name="Google Shape;630;p37"/>
          <p:cNvSpPr txBox="1"/>
          <p:nvPr/>
        </p:nvSpPr>
        <p:spPr>
          <a:xfrm>
            <a:off x="5768876" y="922896"/>
            <a:ext cx="4820175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¿Por qué ha reducido la frecuencia de visita a Comfandi Pance?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1" name="Google Shape;631;p37"/>
          <p:cNvCxnSpPr/>
          <p:nvPr/>
        </p:nvCxnSpPr>
        <p:spPr>
          <a:xfrm rot="10800000" flipH="1">
            <a:off x="2587088" y="1361611"/>
            <a:ext cx="3070500" cy="361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triangle" w="lg" len="lg"/>
          </a:ln>
        </p:spPr>
      </p:cxnSp>
      <p:sp>
        <p:nvSpPr>
          <p:cNvPr id="633" name="Google Shape;633;p3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35" name="Google Shape;635;p3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09;p36">
            <a:extLst>
              <a:ext uri="{FF2B5EF4-FFF2-40B4-BE49-F238E27FC236}">
                <a16:creationId xmlns:a16="http://schemas.microsoft.com/office/drawing/2014/main" id="{CFE41C09-494F-0149-AD6A-4B4FC0FE844F}"/>
              </a:ext>
            </a:extLst>
          </p:cNvPr>
          <p:cNvSpPr/>
          <p:nvPr/>
        </p:nvSpPr>
        <p:spPr>
          <a:xfrm>
            <a:off x="340388" y="2805328"/>
            <a:ext cx="4493400" cy="30426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1DBFDBB-1421-0A61-C8F1-C7E650445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0521"/>
              </p:ext>
            </p:extLst>
          </p:nvPr>
        </p:nvGraphicFramePr>
        <p:xfrm>
          <a:off x="558799" y="3153737"/>
          <a:ext cx="4128816" cy="2427256"/>
        </p:xfrm>
        <a:graphic>
          <a:graphicData uri="http://schemas.openxmlformats.org/drawingml/2006/table">
            <a:tbl>
              <a:tblPr/>
              <a:tblGrid>
                <a:gridCol w="2413623">
                  <a:extLst>
                    <a:ext uri="{9D8B030D-6E8A-4147-A177-3AD203B41FA5}">
                      <a16:colId xmlns:a16="http://schemas.microsoft.com/office/drawing/2014/main" val="4031132569"/>
                    </a:ext>
                  </a:extLst>
                </a:gridCol>
                <a:gridCol w="475123">
                  <a:extLst>
                    <a:ext uri="{9D8B030D-6E8A-4147-A177-3AD203B41FA5}">
                      <a16:colId xmlns:a16="http://schemas.microsoft.com/office/drawing/2014/main" val="109310435"/>
                    </a:ext>
                  </a:extLst>
                </a:gridCol>
                <a:gridCol w="1240070">
                  <a:extLst>
                    <a:ext uri="{9D8B030D-6E8A-4147-A177-3AD203B41FA5}">
                      <a16:colId xmlns:a16="http://schemas.microsoft.com/office/drawing/2014/main" val="2633235764"/>
                    </a:ext>
                  </a:extLst>
                </a:gridCol>
              </a:tblGrid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160324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Varias veces a la semana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672522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 vez a la semana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110225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Varias veces al 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19,02%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426496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Una vez al 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22,09%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859199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Cada tres meses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28,22%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041915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 vez al año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985654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Menos de una vez al año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4721703"/>
                  </a:ext>
                </a:extLst>
              </a:tr>
            </a:tbl>
          </a:graphicData>
        </a:graphic>
      </p:graphicFrame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C30539DB-830E-B223-A72C-8C3F52EC458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4DD2737C-F43C-85B4-1AF5-31A234A4F2D7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ED58569-4179-F978-22A2-D49061D2C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498" y="1561046"/>
            <a:ext cx="6802975" cy="50471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9"/>
          <p:cNvSpPr/>
          <p:nvPr/>
        </p:nvSpPr>
        <p:spPr>
          <a:xfrm>
            <a:off x="26975" y="6358275"/>
            <a:ext cx="6859200" cy="384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9"/>
          <p:cNvSpPr/>
          <p:nvPr/>
        </p:nvSpPr>
        <p:spPr>
          <a:xfrm flipH="1">
            <a:off x="3051275" y="6523475"/>
            <a:ext cx="3834900" cy="2196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9"/>
          <p:cNvSpPr/>
          <p:nvPr/>
        </p:nvSpPr>
        <p:spPr>
          <a:xfrm>
            <a:off x="0" y="6435380"/>
            <a:ext cx="86016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Q46 ¿Qué te motivaba a visitar Comfandi Pance anteriormente y que sientes que ya no lo hace?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p39"/>
          <p:cNvSpPr txBox="1"/>
          <p:nvPr/>
        </p:nvSpPr>
        <p:spPr>
          <a:xfrm>
            <a:off x="4351262" y="768651"/>
            <a:ext cx="690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¿Qué le motivaba visitar Comfandi Pance antes?</a:t>
            </a:r>
            <a:endParaRPr sz="13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5" name="Google Shape;665;p3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67" name="Google Shape;667;p3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9"/>
          <p:cNvSpPr txBox="1"/>
          <p:nvPr/>
        </p:nvSpPr>
        <p:spPr>
          <a:xfrm>
            <a:off x="174475" y="340133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COMFANDI PANCE</a:t>
            </a:r>
            <a:endParaRPr dirty="0">
              <a:solidFill>
                <a:srgbClr val="2038B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93FA5FFF-5DEA-03B5-CD11-67BEED10B47E}"/>
              </a:ext>
            </a:extLst>
          </p:cNvPr>
          <p:cNvSpPr/>
          <p:nvPr/>
        </p:nvSpPr>
        <p:spPr>
          <a:xfrm>
            <a:off x="10281297" y="6301101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0FA058A9-AD43-A6C7-C137-B6894FA6EDF7}"/>
              </a:ext>
            </a:extLst>
          </p:cNvPr>
          <p:cNvSpPr txBox="1"/>
          <p:nvPr/>
        </p:nvSpPr>
        <p:spPr>
          <a:xfrm>
            <a:off x="10396047" y="6343401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B82CDF-50FD-AA5E-BC3A-2BAFFCBC2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917" y="1059774"/>
            <a:ext cx="8106230" cy="520525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0"/>
          <p:cNvSpPr/>
          <p:nvPr/>
        </p:nvSpPr>
        <p:spPr>
          <a:xfrm>
            <a:off x="26975" y="6466275"/>
            <a:ext cx="6437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0"/>
          <p:cNvSpPr/>
          <p:nvPr/>
        </p:nvSpPr>
        <p:spPr>
          <a:xfrm>
            <a:off x="0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Q47 ¿Qué crees que podría hacer Comfandi Pance para atraer a más personas a sus servicios de recreación?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40"/>
          <p:cNvSpPr txBox="1"/>
          <p:nvPr/>
        </p:nvSpPr>
        <p:spPr>
          <a:xfrm>
            <a:off x="22770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Qué</a:t>
            </a: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hacer para atraer más personas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80" name="Google Shape;680;p4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56FA1B2-19D8-8A7C-438A-EF6CBF9C47F0}"/>
              </a:ext>
            </a:extLst>
          </p:cNvPr>
          <p:cNvSpPr/>
          <p:nvPr/>
        </p:nvSpPr>
        <p:spPr>
          <a:xfrm>
            <a:off x="1828800" y="1041265"/>
            <a:ext cx="7606344" cy="405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E8A5460-004F-0ACF-9BBF-318BF1A3FD58}"/>
              </a:ext>
            </a:extLst>
          </p:cNvPr>
          <p:cNvSpPr/>
          <p:nvPr/>
        </p:nvSpPr>
        <p:spPr>
          <a:xfrm>
            <a:off x="1755741" y="2406869"/>
            <a:ext cx="5428715" cy="35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2E8EC846-68D9-4919-CD2A-7F6E6A13285F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4738835B-BA3F-AB18-8FE0-C39EB1E1BC29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5F4D21-8B17-957E-F4A2-6D5DF6E44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386" y="963941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1"/>
          <p:cNvSpPr/>
          <p:nvPr/>
        </p:nvSpPr>
        <p:spPr>
          <a:xfrm>
            <a:off x="26975" y="6466275"/>
            <a:ext cx="6180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1"/>
          <p:cNvSpPr/>
          <p:nvPr/>
        </p:nvSpPr>
        <p:spPr>
          <a:xfrm>
            <a:off x="0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Q48 ¿Qué aspectos de los servicios de Comfandi Pance crees que podrían mejorarse?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292951" y="340133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90" name="Google Shape;690;p41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1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92" name="Google Shape;692;p41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3019D2-051B-9987-9B40-4C68EA60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3" y="1627425"/>
            <a:ext cx="1493903" cy="14939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472348-FFED-2B44-945A-5C9B56B67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54" y="4540977"/>
            <a:ext cx="1493903" cy="14939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324818-6584-89C4-786A-F571F950B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460" y="1623815"/>
            <a:ext cx="1493903" cy="14939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549085-53CB-347B-20EC-EAE70D2FF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460" y="4530272"/>
            <a:ext cx="1493903" cy="14939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5B8E78-FF44-3447-3E44-D87A86794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7394" y="1627424"/>
            <a:ext cx="1493903" cy="14939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6052A0-C4DF-8EAB-AE12-C19C63B73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1896" y="4536332"/>
            <a:ext cx="1493903" cy="14939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55C023E-0C0E-0D00-BDFA-AA614C3F4EA3}"/>
              </a:ext>
            </a:extLst>
          </p:cNvPr>
          <p:cNvSpPr txBox="1"/>
          <p:nvPr/>
        </p:nvSpPr>
        <p:spPr>
          <a:xfrm>
            <a:off x="2453868" y="2300258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40.6%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B640F3-4B8A-D9BA-DB5E-11D789B3C951}"/>
              </a:ext>
            </a:extLst>
          </p:cNvPr>
          <p:cNvSpPr txBox="1"/>
          <p:nvPr/>
        </p:nvSpPr>
        <p:spPr>
          <a:xfrm>
            <a:off x="2453868" y="5217411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27.1%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320645-7BC5-AF58-68A4-DFBB9F0D7DDD}"/>
              </a:ext>
            </a:extLst>
          </p:cNvPr>
          <p:cNvSpPr txBox="1"/>
          <p:nvPr/>
        </p:nvSpPr>
        <p:spPr>
          <a:xfrm>
            <a:off x="6815302" y="2300258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26.3%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CCA54-0DB4-53DE-9F5E-745E4A8BB0F7}"/>
              </a:ext>
            </a:extLst>
          </p:cNvPr>
          <p:cNvSpPr txBox="1"/>
          <p:nvPr/>
        </p:nvSpPr>
        <p:spPr>
          <a:xfrm>
            <a:off x="6764305" y="5255163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23.2%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64F820-05CE-5349-7E4E-56DB84EB437A}"/>
              </a:ext>
            </a:extLst>
          </p:cNvPr>
          <p:cNvSpPr txBox="1"/>
          <p:nvPr/>
        </p:nvSpPr>
        <p:spPr>
          <a:xfrm>
            <a:off x="11148787" y="2300258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22.1%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62CBD2-4659-FD34-6F54-88E5BAB0D33E}"/>
              </a:ext>
            </a:extLst>
          </p:cNvPr>
          <p:cNvSpPr txBox="1"/>
          <p:nvPr/>
        </p:nvSpPr>
        <p:spPr>
          <a:xfrm>
            <a:off x="11128226" y="5217411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19.1%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A11B0C-7043-C3D3-5FAB-41EE5DFA3909}"/>
              </a:ext>
            </a:extLst>
          </p:cNvPr>
          <p:cNvSpPr txBox="1"/>
          <p:nvPr/>
        </p:nvSpPr>
        <p:spPr>
          <a:xfrm>
            <a:off x="699746" y="1112731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Precios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6C4737-14B8-9F05-DB91-D8D30BD39214}"/>
              </a:ext>
            </a:extLst>
          </p:cNvPr>
          <p:cNvSpPr txBox="1"/>
          <p:nvPr/>
        </p:nvSpPr>
        <p:spPr>
          <a:xfrm>
            <a:off x="556354" y="3938235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Información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38D1A91-C1BE-B2D3-EE63-5D0CED0321CA}"/>
              </a:ext>
            </a:extLst>
          </p:cNvPr>
          <p:cNvSpPr txBox="1"/>
          <p:nvPr/>
        </p:nvSpPr>
        <p:spPr>
          <a:xfrm>
            <a:off x="4777956" y="1112836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Instalaciones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BEB9F9-FA1B-21E0-E37D-E563725E48F8}"/>
              </a:ext>
            </a:extLst>
          </p:cNvPr>
          <p:cNvSpPr txBox="1"/>
          <p:nvPr/>
        </p:nvSpPr>
        <p:spPr>
          <a:xfrm>
            <a:off x="4816158" y="393823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Actividades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2D2CA06-0061-EFB9-8F75-E7FC1146437F}"/>
              </a:ext>
            </a:extLst>
          </p:cNvPr>
          <p:cNvSpPr txBox="1"/>
          <p:nvPr/>
        </p:nvSpPr>
        <p:spPr>
          <a:xfrm>
            <a:off x="9178010" y="1112731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Horarios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19C159A-C838-FEDD-5773-23DB0220824F}"/>
              </a:ext>
            </a:extLst>
          </p:cNvPr>
          <p:cNvSpPr txBox="1"/>
          <p:nvPr/>
        </p:nvSpPr>
        <p:spPr>
          <a:xfrm>
            <a:off x="9178010" y="3924176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Seguridad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BBFE5B0-F245-2AF0-BC09-B77DD9B26AA7}"/>
              </a:ext>
            </a:extLst>
          </p:cNvPr>
          <p:cNvSpPr/>
          <p:nvPr/>
        </p:nvSpPr>
        <p:spPr>
          <a:xfrm>
            <a:off x="3983421" y="3429000"/>
            <a:ext cx="4046482" cy="3044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39913D0-E932-1924-8239-1492DB8981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000"/>
          <a:stretch/>
        </p:blipFill>
        <p:spPr>
          <a:xfrm rot="1662170">
            <a:off x="6153297" y="6089914"/>
            <a:ext cx="2132841" cy="1066421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DA55802A-627F-6D09-DD36-04B6AC7E4243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8A1378AF-5E7C-F7C5-6714-0590F395DCD1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2"/>
          <p:cNvSpPr/>
          <p:nvPr/>
        </p:nvSpPr>
        <p:spPr>
          <a:xfrm>
            <a:off x="26974" y="6466275"/>
            <a:ext cx="6857301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2"/>
          <p:cNvSpPr/>
          <p:nvPr/>
        </p:nvSpPr>
        <p:spPr>
          <a:xfrm>
            <a:off x="0" y="6464358"/>
            <a:ext cx="8601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Q49 ¿Hay algún servicio o actividad específica que te gustaría ver en Comfandi Pance y que actualmente no se ofrece?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9" name="Google Shape;699;p42"/>
          <p:cNvSpPr txBox="1"/>
          <p:nvPr/>
        </p:nvSpPr>
        <p:spPr>
          <a:xfrm>
            <a:off x="292951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2" name="Google Shape;702;p4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04" name="Google Shape;704;p42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5C2303-944D-94DC-4EFA-CA66FEDDC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3" t="21465" r="-11443" b="-413"/>
          <a:stretch/>
        </p:blipFill>
        <p:spPr>
          <a:xfrm rot="364482">
            <a:off x="6934812" y="-66372"/>
            <a:ext cx="1296940" cy="1023917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C0E930AA-DDE5-B3D9-B32F-E8BE6115E414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9C8B0872-C5D8-6C76-9827-FD5A93695F4D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AFB6AA-1A94-F025-BC96-52FC1E549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43" y="863630"/>
            <a:ext cx="7772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3"/>
          <p:cNvSpPr/>
          <p:nvPr/>
        </p:nvSpPr>
        <p:spPr>
          <a:xfrm>
            <a:off x="26975" y="6466275"/>
            <a:ext cx="88872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0" y="6473915"/>
            <a:ext cx="1036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Q50 ¿Cómo evaluarías la calidad de los servicios de recreación de Comfandi Pance en comparación con otros centros recreacionales que has visitado?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43"/>
          <p:cNvSpPr txBox="1"/>
          <p:nvPr/>
        </p:nvSpPr>
        <p:spPr>
          <a:xfrm>
            <a:off x="292951" y="340133"/>
            <a:ext cx="109791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</a:p>
        </p:txBody>
      </p:sp>
      <p:sp>
        <p:nvSpPr>
          <p:cNvPr id="713" name="Google Shape;713;p4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3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15" name="Google Shape;715;p43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F522C28-345C-D4D9-8CB0-939AEDB8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51" y="1035035"/>
            <a:ext cx="9787613" cy="525979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A729305-A41D-D92E-7BAA-1CFC7A6F4E3A}"/>
              </a:ext>
            </a:extLst>
          </p:cNvPr>
          <p:cNvSpPr/>
          <p:nvPr/>
        </p:nvSpPr>
        <p:spPr>
          <a:xfrm>
            <a:off x="609600" y="1035035"/>
            <a:ext cx="9122979" cy="184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808867-1BC6-728D-171F-2C04A55672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697" t="-11422" r="-7834" b="-9552"/>
          <a:stretch/>
        </p:blipFill>
        <p:spPr>
          <a:xfrm>
            <a:off x="9666829" y="2491209"/>
            <a:ext cx="1481958" cy="15863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F7B234-613C-AD2C-D97E-FE00EBE1EA95}"/>
              </a:ext>
            </a:extLst>
          </p:cNvPr>
          <p:cNvSpPr txBox="1"/>
          <p:nvPr/>
        </p:nvSpPr>
        <p:spPr>
          <a:xfrm>
            <a:off x="8610226" y="4068639"/>
            <a:ext cx="3505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El</a:t>
            </a:r>
            <a:r>
              <a:rPr lang="es-ES_tradnl" sz="2000" b="1" dirty="0"/>
              <a:t> </a:t>
            </a:r>
            <a:r>
              <a:rPr lang="es-ES_tradnl" sz="2800" b="1" dirty="0">
                <a:solidFill>
                  <a:srgbClr val="FF0000"/>
                </a:solidFill>
              </a:rPr>
              <a:t>57% </a:t>
            </a:r>
            <a:r>
              <a:rPr lang="es-ES_tradnl" sz="2000" dirty="0"/>
              <a:t>de las personas se encuentran satisfechas con los servicios de recreación ofrecidos por Comfandi Pance</a:t>
            </a: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C71121A8-8733-2DA1-5E05-D9F3FCBAB7D3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E73F2485-888D-31A0-AEB9-51853DAE72DB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6"/>
          <p:cNvSpPr txBox="1"/>
          <p:nvPr/>
        </p:nvSpPr>
        <p:spPr>
          <a:xfrm>
            <a:off x="26842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Satisfacción con los servicios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58" name="Google Shape;758;p4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6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" name="Google Shape;734;p45">
            <a:extLst>
              <a:ext uri="{FF2B5EF4-FFF2-40B4-BE49-F238E27FC236}">
                <a16:creationId xmlns:a16="http://schemas.microsoft.com/office/drawing/2014/main" id="{891FB562-1AB9-CFF9-523C-3D6884489F51}"/>
              </a:ext>
            </a:extLst>
          </p:cNvPr>
          <p:cNvSpPr/>
          <p:nvPr/>
        </p:nvSpPr>
        <p:spPr>
          <a:xfrm>
            <a:off x="60904" y="6373850"/>
            <a:ext cx="7664199" cy="3693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35;p45">
            <a:extLst>
              <a:ext uri="{FF2B5EF4-FFF2-40B4-BE49-F238E27FC236}">
                <a16:creationId xmlns:a16="http://schemas.microsoft.com/office/drawing/2014/main" id="{D642AAC3-DCFE-180F-C2E0-701ADFD53FAB}"/>
              </a:ext>
            </a:extLst>
          </p:cNvPr>
          <p:cNvSpPr/>
          <p:nvPr/>
        </p:nvSpPr>
        <p:spPr>
          <a:xfrm>
            <a:off x="0" y="6373850"/>
            <a:ext cx="10363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Q52 ¿Te sientes valorado/a como afiliado/a cuando utilizas los servicios de Comfandi Pance?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Q53_1 ¿Por qué te sientes valorado/a o no te sientes valorado/a como afiliado/a cuando utilizas los servicios de Comfandi Pance?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66F475-23E3-AF84-9232-FDC834B31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600" y="2631422"/>
            <a:ext cx="3251200" cy="3251200"/>
          </a:xfrm>
          <a:prstGeom prst="rect">
            <a:avLst/>
          </a:prstGeom>
        </p:spPr>
      </p:pic>
      <p:sp>
        <p:nvSpPr>
          <p:cNvPr id="9" name="Google Shape;394;p22">
            <a:extLst>
              <a:ext uri="{FF2B5EF4-FFF2-40B4-BE49-F238E27FC236}">
                <a16:creationId xmlns:a16="http://schemas.microsoft.com/office/drawing/2014/main" id="{341D88E0-43FE-7D63-59DA-E505251461CF}"/>
              </a:ext>
            </a:extLst>
          </p:cNvPr>
          <p:cNvSpPr txBox="1"/>
          <p:nvPr/>
        </p:nvSpPr>
        <p:spPr>
          <a:xfrm>
            <a:off x="7254956" y="2903792"/>
            <a:ext cx="18200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rgbClr val="7FBC71"/>
                </a:solidFill>
                <a:latin typeface="Poppins"/>
                <a:ea typeface="Poppins"/>
                <a:cs typeface="Poppins"/>
                <a:sym typeface="Poppins"/>
              </a:rPr>
              <a:t>74%</a:t>
            </a:r>
            <a:endParaRPr dirty="0">
              <a:solidFill>
                <a:srgbClr val="7FBC7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F4338106-B6F4-BB29-20FD-A6EED6E20379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72F3708B-B6D4-8B02-8816-9936EAF0A334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EA4F58-C6AE-7542-FCDF-336E0A280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25" y="1028024"/>
            <a:ext cx="7772400" cy="52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27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4"/>
          <p:cNvSpPr/>
          <p:nvPr/>
        </p:nvSpPr>
        <p:spPr>
          <a:xfrm>
            <a:off x="26975" y="6466275"/>
            <a:ext cx="65232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8964" y="6473915"/>
            <a:ext cx="65232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Q51_1 ¿En una escala de 1 a 5 donde 1 es muy mala y 5 es excelente, ¿cómo calificarías tu?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8" name="Google Shape;728;p4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23FD22-95EA-E4C9-292E-C7C56591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99" y="114825"/>
            <a:ext cx="11747201" cy="63128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68988F-4349-040D-8129-2673306C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855" y="4534981"/>
            <a:ext cx="2208194" cy="22081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69096-00E7-4746-631B-5CE3DE589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418" y="4864544"/>
            <a:ext cx="1549068" cy="154906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C812F90-6607-162B-68BE-4622453BC9FF}"/>
              </a:ext>
            </a:extLst>
          </p:cNvPr>
          <p:cNvSpPr/>
          <p:nvPr/>
        </p:nvSpPr>
        <p:spPr>
          <a:xfrm>
            <a:off x="115613" y="4288221"/>
            <a:ext cx="3570507" cy="2125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9471550" y="4261700"/>
            <a:ext cx="2642100" cy="1959000"/>
          </a:xfrm>
          <a:prstGeom prst="roundRect">
            <a:avLst>
              <a:gd name="adj" fmla="val 12015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9532225" y="-725"/>
            <a:ext cx="2662150" cy="2754525"/>
          </a:xfrm>
          <a:custGeom>
            <a:avLst/>
            <a:gdLst/>
            <a:ahLst/>
            <a:cxnLst/>
            <a:rect l="l" t="t" r="r" b="b"/>
            <a:pathLst>
              <a:path w="106486" h="110181" extrusionOk="0">
                <a:moveTo>
                  <a:pt x="106486" y="5"/>
                </a:moveTo>
                <a:lnTo>
                  <a:pt x="106391" y="59832"/>
                </a:lnTo>
                <a:lnTo>
                  <a:pt x="41862" y="110181"/>
                </a:lnTo>
                <a:lnTo>
                  <a:pt x="6841" y="65452"/>
                </a:lnTo>
                <a:lnTo>
                  <a:pt x="0" y="56166"/>
                </a:lnTo>
                <a:lnTo>
                  <a:pt x="77081" y="0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 l="21050" r="29501"/>
          <a:stretch/>
        </p:blipFill>
        <p:spPr>
          <a:xfrm>
            <a:off x="8221800" y="1224100"/>
            <a:ext cx="3693900" cy="4650900"/>
          </a:xfrm>
          <a:prstGeom prst="roundRect">
            <a:avLst>
              <a:gd name="adj" fmla="val 12096"/>
            </a:avLst>
          </a:prstGeom>
          <a:noFill/>
          <a:ln>
            <a:noFill/>
          </a:ln>
        </p:spPr>
      </p:pic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276075" y="324688"/>
            <a:ext cx="9809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PERFIL SOCIODEMOGRÁFICO DE LOS PARTICIPANTES</a:t>
            </a:r>
            <a:endParaRPr sz="300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5236398" y="1269674"/>
            <a:ext cx="2900400" cy="1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CUANTOS HIJOS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50.5%	1 hijo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32.5% 	2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9.7% 	3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1.9% 	4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2.8% 	5 o más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843119" y="1503842"/>
            <a:ext cx="27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¿TIENEN HIJOS?</a:t>
            </a:r>
            <a:endParaRPr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97" name="Google Shape;97;p3"/>
          <p:cNvGraphicFramePr/>
          <p:nvPr>
            <p:extLst>
              <p:ext uri="{D42A27DB-BD31-4B8C-83A1-F6EECF244321}">
                <p14:modId xmlns:p14="http://schemas.microsoft.com/office/powerpoint/2010/main" val="54536340"/>
              </p:ext>
            </p:extLst>
          </p:nvPr>
        </p:nvGraphicFramePr>
        <p:xfrm>
          <a:off x="-871104" y="1959004"/>
          <a:ext cx="6022500" cy="380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Google Shape;98;p3"/>
          <p:cNvSpPr txBox="1"/>
          <p:nvPr/>
        </p:nvSpPr>
        <p:spPr>
          <a:xfrm>
            <a:off x="2242929" y="3262504"/>
            <a:ext cx="1326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Sí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56%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5054527" y="4550336"/>
            <a:ext cx="3264142" cy="1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EDAD HIJOS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11.9% 	Menor de 36 meses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19.2%	3 a 5 años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28.1% 	6 a 12 años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40.8%	13 a 18 años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 l="25730" r="24940" b="50556"/>
          <a:stretch/>
        </p:blipFill>
        <p:spPr>
          <a:xfrm>
            <a:off x="11288925" y="406925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3">
            <a:extLst>
              <a:ext uri="{FF2B5EF4-FFF2-40B4-BE49-F238E27FC236}">
                <a16:creationId xmlns:a16="http://schemas.microsoft.com/office/drawing/2014/main" id="{8B9C4095-5608-59F9-197E-EC24381D7C4F}"/>
              </a:ext>
            </a:extLst>
          </p:cNvPr>
          <p:cNvSpPr/>
          <p:nvPr/>
        </p:nvSpPr>
        <p:spPr>
          <a:xfrm flipH="1">
            <a:off x="3427777" y="2128874"/>
            <a:ext cx="1789492" cy="4993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AFC2D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Google Shape;93;p3">
            <a:extLst>
              <a:ext uri="{FF2B5EF4-FFF2-40B4-BE49-F238E27FC236}">
                <a16:creationId xmlns:a16="http://schemas.microsoft.com/office/drawing/2014/main" id="{DE318B5F-0737-9DCE-94AD-8CA27E658AE5}"/>
              </a:ext>
            </a:extLst>
          </p:cNvPr>
          <p:cNvSpPr/>
          <p:nvPr/>
        </p:nvSpPr>
        <p:spPr>
          <a:xfrm flipH="1" flipV="1">
            <a:off x="3711575" y="4844822"/>
            <a:ext cx="1253829" cy="375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AFC2D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" name="Google Shape;67;p2">
            <a:extLst>
              <a:ext uri="{FF2B5EF4-FFF2-40B4-BE49-F238E27FC236}">
                <a16:creationId xmlns:a16="http://schemas.microsoft.com/office/drawing/2014/main" id="{DFBB6791-D45F-FDA6-F376-8C664F5E77C8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DFAFE970-E809-3DF5-2071-C3B2BFBA1AF6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695086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6"/>
          <p:cNvSpPr/>
          <p:nvPr/>
        </p:nvSpPr>
        <p:spPr>
          <a:xfrm>
            <a:off x="26975" y="6312603"/>
            <a:ext cx="6532500" cy="430572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6"/>
          <p:cNvSpPr/>
          <p:nvPr/>
        </p:nvSpPr>
        <p:spPr>
          <a:xfrm>
            <a:off x="0" y="6335671"/>
            <a:ext cx="67056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Q54 ¿Qué tanto disfrutan tus familiares o amigos de los servicios de recreación de Comfandi Pance?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p46"/>
          <p:cNvSpPr txBox="1"/>
          <p:nvPr/>
        </p:nvSpPr>
        <p:spPr>
          <a:xfrm>
            <a:off x="292951" y="340133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58" name="Google Shape;758;p4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6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B3720B-FE5B-1B57-82D4-37D367AF9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24"/>
          <a:stretch/>
        </p:blipFill>
        <p:spPr>
          <a:xfrm>
            <a:off x="683581" y="783844"/>
            <a:ext cx="9767619" cy="54862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6591ADB-341A-3356-62A0-17B540D1B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590" y="3745905"/>
            <a:ext cx="2566698" cy="2566698"/>
          </a:xfrm>
          <a:prstGeom prst="rect">
            <a:avLst/>
          </a:prstGeom>
        </p:spPr>
      </p:pic>
      <p:sp>
        <p:nvSpPr>
          <p:cNvPr id="6" name="Google Shape;88;p3">
            <a:extLst>
              <a:ext uri="{FF2B5EF4-FFF2-40B4-BE49-F238E27FC236}">
                <a16:creationId xmlns:a16="http://schemas.microsoft.com/office/drawing/2014/main" id="{DEFE25A8-96D3-9A76-24D3-ADF6F7DF9F3F}"/>
              </a:ext>
            </a:extLst>
          </p:cNvPr>
          <p:cNvSpPr/>
          <p:nvPr/>
        </p:nvSpPr>
        <p:spPr>
          <a:xfrm>
            <a:off x="8124837" y="1290080"/>
            <a:ext cx="3614470" cy="2610470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BC68F4C-B72A-3B0C-07B0-6965439DF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04342"/>
              </p:ext>
            </p:extLst>
          </p:nvPr>
        </p:nvGraphicFramePr>
        <p:xfrm>
          <a:off x="8355725" y="1564063"/>
          <a:ext cx="3152694" cy="1914121"/>
        </p:xfrm>
        <a:graphic>
          <a:graphicData uri="http://schemas.openxmlformats.org/drawingml/2006/table">
            <a:tbl>
              <a:tblPr/>
              <a:tblGrid>
                <a:gridCol w="1050898">
                  <a:extLst>
                    <a:ext uri="{9D8B030D-6E8A-4147-A177-3AD203B41FA5}">
                      <a16:colId xmlns:a16="http://schemas.microsoft.com/office/drawing/2014/main" val="2174086798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4041008405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2353583656"/>
                    </a:ext>
                  </a:extLst>
                </a:gridCol>
              </a:tblGrid>
              <a:tr h="39393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8924"/>
                  </a:ext>
                </a:extLst>
              </a:tr>
              <a:tr h="175606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Excelentes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126152"/>
                  </a:ext>
                </a:extLst>
              </a:tr>
              <a:tr h="174489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27,34%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5050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38,80%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948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8,85%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984897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0334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0,26%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489312"/>
                  </a:ext>
                </a:extLst>
              </a:tr>
            </a:tbl>
          </a:graphicData>
        </a:graphic>
      </p:graphicFrame>
      <p:sp>
        <p:nvSpPr>
          <p:cNvPr id="8" name="Google Shape;766;p47">
            <a:extLst>
              <a:ext uri="{FF2B5EF4-FFF2-40B4-BE49-F238E27FC236}">
                <a16:creationId xmlns:a16="http://schemas.microsoft.com/office/drawing/2014/main" id="{8AFF2115-8849-648E-8E8C-22A5F4B840DA}"/>
              </a:ext>
            </a:extLst>
          </p:cNvPr>
          <p:cNvSpPr/>
          <p:nvPr/>
        </p:nvSpPr>
        <p:spPr>
          <a:xfrm>
            <a:off x="0" y="6489539"/>
            <a:ext cx="6274676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Q55 ¿Cómo describirías el ambiente vivido de Comfandi Pance?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51FEB014-13FE-CDD4-505D-DC81704D089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A338011E-9756-43F1-E0BA-C999B7B19857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8"/>
          <p:cNvSpPr/>
          <p:nvPr/>
        </p:nvSpPr>
        <p:spPr>
          <a:xfrm>
            <a:off x="26975" y="6466275"/>
            <a:ext cx="66171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8"/>
          <p:cNvSpPr/>
          <p:nvPr/>
        </p:nvSpPr>
        <p:spPr>
          <a:xfrm>
            <a:off x="8964" y="6473915"/>
            <a:ext cx="86016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Q57 </a:t>
            </a:r>
            <a:r>
              <a:rPr lang="es-ES" sz="1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¿Cómo describirías el ambiente y las instalaciones de Comfandi Pance?</a:t>
            </a:r>
            <a:r>
              <a:rPr lang="es-CO" sz="1100" dirty="0">
                <a:solidFill>
                  <a:schemeClr val="bg1"/>
                </a:solidFill>
                <a:effectLst/>
              </a:rPr>
              <a:t> </a:t>
            </a:r>
            <a:endParaRPr sz="11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p48"/>
          <p:cNvSpPr txBox="1"/>
          <p:nvPr/>
        </p:nvSpPr>
        <p:spPr>
          <a:xfrm>
            <a:off x="282850" y="317031"/>
            <a:ext cx="93726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sz="170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1" name="Google Shape;791;p48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8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93" name="Google Shape;793;p48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;p3">
            <a:extLst>
              <a:ext uri="{FF2B5EF4-FFF2-40B4-BE49-F238E27FC236}">
                <a16:creationId xmlns:a16="http://schemas.microsoft.com/office/drawing/2014/main" id="{2163CFAD-F946-5BFF-81D3-214FBDE18420}"/>
              </a:ext>
            </a:extLst>
          </p:cNvPr>
          <p:cNvSpPr/>
          <p:nvPr/>
        </p:nvSpPr>
        <p:spPr>
          <a:xfrm>
            <a:off x="8195964" y="2592432"/>
            <a:ext cx="3614470" cy="2764609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D2B0A8D-3EAE-FC14-D07A-9C2BB8AB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84590"/>
              </p:ext>
            </p:extLst>
          </p:nvPr>
        </p:nvGraphicFramePr>
        <p:xfrm>
          <a:off x="8458871" y="3084828"/>
          <a:ext cx="3152694" cy="1914121"/>
        </p:xfrm>
        <a:graphic>
          <a:graphicData uri="http://schemas.openxmlformats.org/drawingml/2006/table">
            <a:tbl>
              <a:tblPr/>
              <a:tblGrid>
                <a:gridCol w="1050898">
                  <a:extLst>
                    <a:ext uri="{9D8B030D-6E8A-4147-A177-3AD203B41FA5}">
                      <a16:colId xmlns:a16="http://schemas.microsoft.com/office/drawing/2014/main" val="2174086798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4041008405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2353583656"/>
                    </a:ext>
                  </a:extLst>
                </a:gridCol>
              </a:tblGrid>
              <a:tr h="39393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8924"/>
                  </a:ext>
                </a:extLst>
              </a:tr>
              <a:tr h="175606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Excelentes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126152"/>
                  </a:ext>
                </a:extLst>
              </a:tr>
              <a:tr h="174489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27,34%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5050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38,80%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948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8,85%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984897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0334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0,26%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489312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EE987965-5B93-A934-3A67-057D97F7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169104" y="962928"/>
            <a:ext cx="1000588" cy="8362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4BE655-E29F-0F86-589F-0D5FB4F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98718" y="1500959"/>
            <a:ext cx="1235091" cy="10322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BDDCC1-35AF-A954-F3D8-C11951F72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85599" y="2463997"/>
            <a:ext cx="1000588" cy="83628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6D65EA4-2478-07F4-521E-07C0B227D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85305" y="3218461"/>
            <a:ext cx="1000588" cy="836283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4116D63E-70D3-077C-1E07-2D2CDF7BBE66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1BC2CF7B-CAD5-3597-73B4-28AC63FAF3F8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8F4852-8FBF-CADD-0F43-FAB4BB284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04" y="987515"/>
            <a:ext cx="7772400" cy="54864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0CA03B9-0EB1-7914-AFE9-7C30E980C11C}"/>
              </a:ext>
            </a:extLst>
          </p:cNvPr>
          <p:cNvSpPr/>
          <p:nvPr/>
        </p:nvSpPr>
        <p:spPr>
          <a:xfrm>
            <a:off x="282850" y="1051034"/>
            <a:ext cx="7886254" cy="576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/>
          <p:nvPr/>
        </p:nvSpPr>
        <p:spPr>
          <a:xfrm>
            <a:off x="121812" y="6378925"/>
            <a:ext cx="10399043" cy="390272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49"/>
          <p:cNvSpPr/>
          <p:nvPr/>
        </p:nvSpPr>
        <p:spPr>
          <a:xfrm>
            <a:off x="60906" y="6359198"/>
            <a:ext cx="11878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Q58_1 Basado en tu </a:t>
            </a: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experiencia</a:t>
            </a:r>
            <a:r>
              <a:rPr lang="es-CO" sz="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¿Qué tan probable es que recomiende Comfandi Pance a familiares o amigos? en una escala de 0 a 10 donde 0 es nada probable y 10 es extremadamente probable</a:t>
            </a: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1" name="Google Shape;801;p49"/>
          <p:cNvSpPr txBox="1"/>
          <p:nvPr/>
        </p:nvSpPr>
        <p:spPr>
          <a:xfrm>
            <a:off x="305878" y="340133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11" name="Google Shape;811;p4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813" name="Google Shape;813;p4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8;p3">
            <a:extLst>
              <a:ext uri="{FF2B5EF4-FFF2-40B4-BE49-F238E27FC236}">
                <a16:creationId xmlns:a16="http://schemas.microsoft.com/office/drawing/2014/main" id="{3CEC5A76-60DD-2BC2-A446-F71D7DCEFB72}"/>
              </a:ext>
            </a:extLst>
          </p:cNvPr>
          <p:cNvSpPr/>
          <p:nvPr/>
        </p:nvSpPr>
        <p:spPr>
          <a:xfrm>
            <a:off x="7220458" y="1551500"/>
            <a:ext cx="4456533" cy="3714987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0A563830-FBE9-9A3F-C64C-BBC675B41626}"/>
              </a:ext>
            </a:extLst>
          </p:cNvPr>
          <p:cNvSpPr/>
          <p:nvPr/>
        </p:nvSpPr>
        <p:spPr>
          <a:xfrm>
            <a:off x="7610826" y="3207277"/>
            <a:ext cx="1966523" cy="572320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A40026"/>
                </a:solidFill>
              </a:rPr>
              <a:t>Detractores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08EA0A7-C381-0E0F-983D-B47F1EE4434D}"/>
              </a:ext>
            </a:extLst>
          </p:cNvPr>
          <p:cNvSpPr/>
          <p:nvPr/>
        </p:nvSpPr>
        <p:spPr>
          <a:xfrm>
            <a:off x="7610826" y="3963171"/>
            <a:ext cx="1966523" cy="572320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016736"/>
                </a:solidFill>
              </a:rPr>
              <a:t>Promotores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A9D63F2-3831-52B1-D6E9-B1013FDD2110}"/>
              </a:ext>
            </a:extLst>
          </p:cNvPr>
          <p:cNvSpPr/>
          <p:nvPr/>
        </p:nvSpPr>
        <p:spPr>
          <a:xfrm>
            <a:off x="10177564" y="3159047"/>
            <a:ext cx="1111989" cy="664293"/>
          </a:xfrm>
          <a:prstGeom prst="ellipse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A40026"/>
                </a:solidFill>
              </a:rPr>
              <a:t>10.4%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BB76CF7-2D24-94F7-B083-0EC60CFAEAD4}"/>
              </a:ext>
            </a:extLst>
          </p:cNvPr>
          <p:cNvSpPr/>
          <p:nvPr/>
        </p:nvSpPr>
        <p:spPr>
          <a:xfrm>
            <a:off x="10209095" y="3923520"/>
            <a:ext cx="1111989" cy="664293"/>
          </a:xfrm>
          <a:prstGeom prst="ellipse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016736"/>
                </a:solidFill>
              </a:rPr>
              <a:t>46.6%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860BB767-FCE8-868A-9D0E-D1C049A397C3}"/>
              </a:ext>
            </a:extLst>
          </p:cNvPr>
          <p:cNvSpPr/>
          <p:nvPr/>
        </p:nvSpPr>
        <p:spPr>
          <a:xfrm>
            <a:off x="8418377" y="2306099"/>
            <a:ext cx="2239112" cy="664293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>
                <a:solidFill>
                  <a:srgbClr val="1F37B2"/>
                </a:solidFill>
              </a:rPr>
              <a:t>NPS: 36.2%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5AEA07D-4EAF-9C1B-CF8F-219E78B0F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618" y="1084851"/>
            <a:ext cx="980503" cy="980503"/>
          </a:xfrm>
          <a:prstGeom prst="rect">
            <a:avLst/>
          </a:prstGeom>
        </p:spPr>
      </p:pic>
      <p:sp>
        <p:nvSpPr>
          <p:cNvPr id="16" name="Google Shape;819;p50">
            <a:extLst>
              <a:ext uri="{FF2B5EF4-FFF2-40B4-BE49-F238E27FC236}">
                <a16:creationId xmlns:a16="http://schemas.microsoft.com/office/drawing/2014/main" id="{7814D9DB-8F82-7F0E-1D4A-0647A375A871}"/>
              </a:ext>
            </a:extLst>
          </p:cNvPr>
          <p:cNvSpPr/>
          <p:nvPr/>
        </p:nvSpPr>
        <p:spPr>
          <a:xfrm>
            <a:off x="60906" y="6553794"/>
            <a:ext cx="1142723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Q59 ¿</a:t>
            </a:r>
            <a:r>
              <a:rPr lang="es-ES" sz="800" dirty="0">
                <a:solidFill>
                  <a:schemeClr val="bg1"/>
                </a:solidFill>
                <a:effectLst/>
                <a:latin typeface="+mn-lt"/>
                <a:ea typeface="Arial" panose="020B0604020202020204" pitchFamily="34" charset="0"/>
              </a:rPr>
              <a:t>Por qué sí o por qué no recomendarías Comfandi Pance a otros afiliados?</a:t>
            </a:r>
            <a:r>
              <a:rPr lang="es-CO" sz="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endParaRPr sz="8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BE6E0D66-3F3E-2A87-29AA-D962420AA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758650"/>
              </p:ext>
            </p:extLst>
          </p:nvPr>
        </p:nvGraphicFramePr>
        <p:xfrm>
          <a:off x="305878" y="1755890"/>
          <a:ext cx="6778126" cy="2902774"/>
        </p:xfrm>
        <a:graphic>
          <a:graphicData uri="http://schemas.openxmlformats.org/drawingml/2006/table">
            <a:tbl>
              <a:tblPr/>
              <a:tblGrid>
                <a:gridCol w="3995381">
                  <a:extLst>
                    <a:ext uri="{9D8B030D-6E8A-4147-A177-3AD203B41FA5}">
                      <a16:colId xmlns:a16="http://schemas.microsoft.com/office/drawing/2014/main" val="1047522446"/>
                    </a:ext>
                  </a:extLst>
                </a:gridCol>
                <a:gridCol w="1362238">
                  <a:extLst>
                    <a:ext uri="{9D8B030D-6E8A-4147-A177-3AD203B41FA5}">
                      <a16:colId xmlns:a16="http://schemas.microsoft.com/office/drawing/2014/main" val="1970468040"/>
                    </a:ext>
                  </a:extLst>
                </a:gridCol>
                <a:gridCol w="1420507">
                  <a:extLst>
                    <a:ext uri="{9D8B030D-6E8A-4147-A177-3AD203B41FA5}">
                      <a16:colId xmlns:a16="http://schemas.microsoft.com/office/drawing/2014/main" val="3306872536"/>
                    </a:ext>
                  </a:extLst>
                </a:gridCol>
              </a:tblGrid>
              <a:tr h="29770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Frecuencia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967461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la calidad del servicio es excelente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44,01%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050564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hay una gran variedad de actividades recreativas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36,98%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18212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las instalaciones están bien mantenidas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36,98%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545289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el personal es amable y servicial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34,64%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012636"/>
                  </a:ext>
                </a:extLst>
              </a:tr>
              <a:tr h="26574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No, porque los precios son elevados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9,90%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031364"/>
                  </a:ext>
                </a:extLst>
              </a:tr>
              <a:tr h="17542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sng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No, porque no dejan entrar alimentación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7,29%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89757"/>
                  </a:ext>
                </a:extLst>
              </a:tr>
            </a:tbl>
          </a:graphicData>
        </a:graphic>
      </p:graphicFrame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00918B8-4E82-47B2-B402-71A81CC549B4}"/>
              </a:ext>
            </a:extLst>
          </p:cNvPr>
          <p:cNvCxnSpPr>
            <a:cxnSpLocks/>
          </p:cNvCxnSpPr>
          <p:nvPr/>
        </p:nvCxnSpPr>
        <p:spPr>
          <a:xfrm>
            <a:off x="305878" y="4876800"/>
            <a:ext cx="664167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EE9A675-4738-C934-827F-F8FFB530BD63}"/>
              </a:ext>
            </a:extLst>
          </p:cNvPr>
          <p:cNvSpPr txBox="1"/>
          <p:nvPr/>
        </p:nvSpPr>
        <p:spPr>
          <a:xfrm>
            <a:off x="908709" y="5479117"/>
            <a:ext cx="1031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Solo el </a:t>
            </a:r>
            <a:r>
              <a:rPr lang="es-ES_tradnl" sz="2400" b="1" dirty="0">
                <a:solidFill>
                  <a:srgbClr val="FF0000"/>
                </a:solidFill>
              </a:rPr>
              <a:t>18% </a:t>
            </a:r>
            <a:r>
              <a:rPr lang="es-ES_tradnl" sz="2000" dirty="0"/>
              <a:t>de las personas resalta que en su última visita algo no le gusto, lo que indica un alto índice de satisfacción 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62CE5D7-D9A6-0FE3-12AF-8FD73A89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7683">
            <a:off x="-349598" y="4568711"/>
            <a:ext cx="1310952" cy="1414056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66D279C6-130C-28BF-69EC-7CB4375FF252}"/>
              </a:ext>
            </a:extLst>
          </p:cNvPr>
          <p:cNvSpPr/>
          <p:nvPr/>
        </p:nvSpPr>
        <p:spPr>
          <a:xfrm>
            <a:off x="10586889" y="6357594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5C735DF4-C6D0-2997-7ECF-824ECA412DFC}"/>
              </a:ext>
            </a:extLst>
          </p:cNvPr>
          <p:cNvSpPr txBox="1"/>
          <p:nvPr/>
        </p:nvSpPr>
        <p:spPr>
          <a:xfrm>
            <a:off x="10701639" y="6399894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4"/>
          <p:cNvSpPr/>
          <p:nvPr/>
        </p:nvSpPr>
        <p:spPr>
          <a:xfrm>
            <a:off x="26975" y="6466275"/>
            <a:ext cx="6548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54"/>
          <p:cNvSpPr/>
          <p:nvPr/>
        </p:nvSpPr>
        <p:spPr>
          <a:xfrm>
            <a:off x="26964" y="6473915"/>
            <a:ext cx="11878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Q64 ¿Qué aspectos de las instalaciones de Comfandi Pance crees que necesitan mejoras?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8" name="Google Shape;878;p54"/>
          <p:cNvSpPr txBox="1"/>
          <p:nvPr/>
        </p:nvSpPr>
        <p:spPr>
          <a:xfrm>
            <a:off x="292951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82" name="Google Shape;882;p5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5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884" name="Google Shape;884;p5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A8B1E0CE-233D-2CCE-96CB-36BAC32301B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9760526D-844F-FDDE-0C00-29BD8F4C8016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71021C-BE37-BD7D-6DEA-2A5C8C81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36" y="863630"/>
            <a:ext cx="8210550" cy="55109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6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6" name="Google Shape;906;p5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6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56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56"/>
          <p:cNvSpPr txBox="1"/>
          <p:nvPr/>
        </p:nvSpPr>
        <p:spPr>
          <a:xfrm>
            <a:off x="5758475" y="4660841"/>
            <a:ext cx="59118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COMUNICACIÓN Y PUBLICIDAD</a:t>
            </a:r>
            <a:endParaRPr sz="44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/>
          <p:nvPr/>
        </p:nvSpPr>
        <p:spPr>
          <a:xfrm>
            <a:off x="26974" y="6100386"/>
            <a:ext cx="8150073" cy="63513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57"/>
          <p:cNvSpPr/>
          <p:nvPr/>
        </p:nvSpPr>
        <p:spPr>
          <a:xfrm>
            <a:off x="0" y="6093973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Q67 ¿Has visto alguna publicidad o comunicación sobre el centro recreacional Comfandi Pance?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9" name="Google Shape;919;p57"/>
          <p:cNvSpPr txBox="1"/>
          <p:nvPr/>
        </p:nvSpPr>
        <p:spPr>
          <a:xfrm>
            <a:off x="249525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PUBLICIDAD DE 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23" name="Google Shape;923;p5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5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25" name="Google Shape;925;p5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CBA048-FA36-4662-76B2-F7AEA5C23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8" t="20496" r="21907" b="18532"/>
          <a:stretch/>
        </p:blipFill>
        <p:spPr>
          <a:xfrm>
            <a:off x="165008" y="1226346"/>
            <a:ext cx="5313204" cy="40078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8FC122-51BE-2A4C-BF9E-EAAFDC27D1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294" t="46801" r="6896" b="48465"/>
          <a:stretch/>
        </p:blipFill>
        <p:spPr>
          <a:xfrm>
            <a:off x="2821610" y="5170037"/>
            <a:ext cx="1029919" cy="48456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D8AD99C-6E72-AB92-9DA0-EC07046E70F0}"/>
              </a:ext>
            </a:extLst>
          </p:cNvPr>
          <p:cNvSpPr txBox="1"/>
          <p:nvPr/>
        </p:nvSpPr>
        <p:spPr>
          <a:xfrm>
            <a:off x="8874587" y="4503183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4.2%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9392405-9514-40BD-4002-C3A21F3B0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981" y="4229180"/>
            <a:ext cx="1068176" cy="106817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5A76CCB-1107-4B9C-6CDD-AA8362EDBA29}"/>
              </a:ext>
            </a:extLst>
          </p:cNvPr>
          <p:cNvSpPr txBox="1"/>
          <p:nvPr/>
        </p:nvSpPr>
        <p:spPr>
          <a:xfrm>
            <a:off x="7623677" y="3758881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9.6%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4CE5C1B-78F2-D9D3-A252-CFA8B04D3D3A}"/>
              </a:ext>
            </a:extLst>
          </p:cNvPr>
          <p:cNvSpPr txBox="1"/>
          <p:nvPr/>
        </p:nvSpPr>
        <p:spPr>
          <a:xfrm>
            <a:off x="10160096" y="529735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3.9%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C585D9C-E356-241D-E37B-9A1A65752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575" y="5631654"/>
            <a:ext cx="1068174" cy="10681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17825C8-0AD2-7195-6C21-8E6BE15F2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587" y="4964848"/>
            <a:ext cx="1068174" cy="10681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31DB6DE-05C1-EDCD-133F-F3DDAF65AE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963" y="2725553"/>
            <a:ext cx="1068174" cy="106817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6B7C48A-DAE3-3874-DA60-566237B4F099}"/>
              </a:ext>
            </a:extLst>
          </p:cNvPr>
          <p:cNvSpPr txBox="1"/>
          <p:nvPr/>
        </p:nvSpPr>
        <p:spPr>
          <a:xfrm>
            <a:off x="6569414" y="3038334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9.9%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5946E20-94D0-66B8-2F53-FA62D7D621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0075" y="3488203"/>
            <a:ext cx="1068174" cy="1068174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A9D99E5-FF78-8EDA-C8E5-2A82BB9BA038}"/>
              </a:ext>
            </a:extLst>
          </p:cNvPr>
          <p:cNvSpPr txBox="1"/>
          <p:nvPr/>
        </p:nvSpPr>
        <p:spPr>
          <a:xfrm>
            <a:off x="5206512" y="2273170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15.10%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04460A-391A-2246-E01C-23CF5525103D}"/>
              </a:ext>
            </a:extLst>
          </p:cNvPr>
          <p:cNvSpPr txBox="1"/>
          <p:nvPr/>
        </p:nvSpPr>
        <p:spPr>
          <a:xfrm>
            <a:off x="0" y="627213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Q68_1 ¿Dónde la viste?</a:t>
            </a:r>
          </a:p>
        </p:txBody>
      </p:sp>
      <p:sp>
        <p:nvSpPr>
          <p:cNvPr id="28" name="Google Shape;88;p3">
            <a:extLst>
              <a:ext uri="{FF2B5EF4-FFF2-40B4-BE49-F238E27FC236}">
                <a16:creationId xmlns:a16="http://schemas.microsoft.com/office/drawing/2014/main" id="{7D44DA47-AD6B-1C4B-9AC8-6A30DCAFA2F8}"/>
              </a:ext>
            </a:extLst>
          </p:cNvPr>
          <p:cNvSpPr/>
          <p:nvPr/>
        </p:nvSpPr>
        <p:spPr>
          <a:xfrm>
            <a:off x="7972496" y="1070059"/>
            <a:ext cx="3378676" cy="2164673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FCC8D24-41BF-1F31-CD91-A47D84C9E6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7067" y="75611"/>
            <a:ext cx="1234934" cy="1234934"/>
          </a:xfrm>
          <a:prstGeom prst="rect">
            <a:avLst/>
          </a:prstGeom>
        </p:spPr>
      </p:pic>
      <p:sp>
        <p:nvSpPr>
          <p:cNvPr id="31" name="Google Shape;947;p59">
            <a:extLst>
              <a:ext uri="{FF2B5EF4-FFF2-40B4-BE49-F238E27FC236}">
                <a16:creationId xmlns:a16="http://schemas.microsoft.com/office/drawing/2014/main" id="{674CDAAD-940A-9489-A11E-A1BF866AC92A}"/>
              </a:ext>
            </a:extLst>
          </p:cNvPr>
          <p:cNvSpPr/>
          <p:nvPr/>
        </p:nvSpPr>
        <p:spPr>
          <a:xfrm>
            <a:off x="0" y="6451694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Q69 ¿Qué opinas de la comunicación y publicidad de Comfandi Pance en general?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2515E223-727C-E166-28F9-5BD1B2EB5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35" t="51504" r="6290" b="43839"/>
          <a:stretch/>
        </p:blipFill>
        <p:spPr>
          <a:xfrm>
            <a:off x="2144372" y="5297356"/>
            <a:ext cx="1028847" cy="484561"/>
          </a:xfrm>
          <a:prstGeom prst="rect">
            <a:avLst/>
          </a:prstGeom>
        </p:spPr>
      </p:pic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1F416D86-3324-796B-2DB1-FFBC28AA6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461251"/>
              </p:ext>
            </p:extLst>
          </p:nvPr>
        </p:nvGraphicFramePr>
        <p:xfrm>
          <a:off x="8452829" y="1552314"/>
          <a:ext cx="2617078" cy="1441475"/>
        </p:xfrm>
        <a:graphic>
          <a:graphicData uri="http://schemas.openxmlformats.org/drawingml/2006/table">
            <a:tbl>
              <a:tblPr/>
              <a:tblGrid>
                <a:gridCol w="1308539">
                  <a:extLst>
                    <a:ext uri="{9D8B030D-6E8A-4147-A177-3AD203B41FA5}">
                      <a16:colId xmlns:a16="http://schemas.microsoft.com/office/drawing/2014/main" val="1608436603"/>
                    </a:ext>
                  </a:extLst>
                </a:gridCol>
                <a:gridCol w="1308539">
                  <a:extLst>
                    <a:ext uri="{9D8B030D-6E8A-4147-A177-3AD203B41FA5}">
                      <a16:colId xmlns:a16="http://schemas.microsoft.com/office/drawing/2014/main" val="3244188531"/>
                    </a:ext>
                  </a:extLst>
                </a:gridCol>
              </a:tblGrid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227551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Excelente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36,67%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420324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buena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368279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Buena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30,83%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56406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52097"/>
                  </a:ext>
                </a:extLst>
              </a:tr>
            </a:tbl>
          </a:graphicData>
        </a:graphic>
      </p:graphicFrame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55070850-A315-CAF8-E3F4-6490314AD17B}"/>
              </a:ext>
            </a:extLst>
          </p:cNvPr>
          <p:cNvSpPr/>
          <p:nvPr/>
        </p:nvSpPr>
        <p:spPr>
          <a:xfrm>
            <a:off x="8338079" y="6190999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AE8056DD-D6FE-00CB-CC8E-BEE5BECB63E6}"/>
              </a:ext>
            </a:extLst>
          </p:cNvPr>
          <p:cNvSpPr txBox="1"/>
          <p:nvPr/>
        </p:nvSpPr>
        <p:spPr>
          <a:xfrm>
            <a:off x="8452829" y="6233299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0"/>
          <p:cNvSpPr/>
          <p:nvPr/>
        </p:nvSpPr>
        <p:spPr>
          <a:xfrm>
            <a:off x="26974" y="6378378"/>
            <a:ext cx="7902920" cy="36149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60"/>
          <p:cNvSpPr/>
          <p:nvPr/>
        </p:nvSpPr>
        <p:spPr>
          <a:xfrm>
            <a:off x="0" y="6378378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Q70_1 ¿Qué aspectos de la publicidad de Comfandi Pance no te gustaron?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0" name="Google Shape;970;p60"/>
          <p:cNvSpPr txBox="1"/>
          <p:nvPr/>
        </p:nvSpPr>
        <p:spPr>
          <a:xfrm>
            <a:off x="31172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PUBLICIDAD DE 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Concepto sobre la publicidad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71" name="Google Shape;971;p6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73" name="Google Shape;973;p6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;p3">
            <a:extLst>
              <a:ext uri="{FF2B5EF4-FFF2-40B4-BE49-F238E27FC236}">
                <a16:creationId xmlns:a16="http://schemas.microsoft.com/office/drawing/2014/main" id="{F95E37B8-C272-B0E2-F11C-C92F109FB880}"/>
              </a:ext>
            </a:extLst>
          </p:cNvPr>
          <p:cNvSpPr/>
          <p:nvPr/>
        </p:nvSpPr>
        <p:spPr>
          <a:xfrm>
            <a:off x="6486061" y="2753259"/>
            <a:ext cx="5237140" cy="2764235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9;p61">
            <a:extLst>
              <a:ext uri="{FF2B5EF4-FFF2-40B4-BE49-F238E27FC236}">
                <a16:creationId xmlns:a16="http://schemas.microsoft.com/office/drawing/2014/main" id="{BE1AE84C-B5A6-8A8A-3445-BF7382E9C9DB}"/>
              </a:ext>
            </a:extLst>
          </p:cNvPr>
          <p:cNvSpPr/>
          <p:nvPr/>
        </p:nvSpPr>
        <p:spPr>
          <a:xfrm>
            <a:off x="0" y="65282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Q71_1 ¿Qué tipo de mensajes o información crees que podría atraer a más potenciales compradores a Comfandi Pance?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DF94711-7AAF-714A-84E2-41F8A8B49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08568"/>
              </p:ext>
            </p:extLst>
          </p:nvPr>
        </p:nvGraphicFramePr>
        <p:xfrm>
          <a:off x="6991981" y="3132314"/>
          <a:ext cx="4401146" cy="2024067"/>
        </p:xfrm>
        <a:graphic>
          <a:graphicData uri="http://schemas.openxmlformats.org/drawingml/2006/table">
            <a:tbl>
              <a:tblPr/>
              <a:tblGrid>
                <a:gridCol w="3180870">
                  <a:extLst>
                    <a:ext uri="{9D8B030D-6E8A-4147-A177-3AD203B41FA5}">
                      <a16:colId xmlns:a16="http://schemas.microsoft.com/office/drawing/2014/main" val="2821372132"/>
                    </a:ext>
                  </a:extLst>
                </a:gridCol>
                <a:gridCol w="1220276">
                  <a:extLst>
                    <a:ext uri="{9D8B030D-6E8A-4147-A177-3AD203B41FA5}">
                      <a16:colId xmlns:a16="http://schemas.microsoft.com/office/drawing/2014/main" val="432073035"/>
                    </a:ext>
                  </a:extLst>
                </a:gridCol>
              </a:tblGrid>
              <a:tr h="544566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707537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Promociones y descuentos exclusivos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45,31%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70402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Información detallada sobre las actividades y servicios ofrecidos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38,28%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21860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Programas y actividades especiales para diferentes edades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19,79%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57511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C2BAB883-D0D7-7951-1194-76C352791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6007" y="1340506"/>
            <a:ext cx="1648318" cy="1648318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2DBF6C8A-D73D-1ED0-C62C-AA15EDA8BEB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A3F1B981-3107-5FB0-9A43-E687F707C61E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C89EEE-BAB0-311F-4597-8C804B42A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1" y="1149321"/>
            <a:ext cx="7902919" cy="520991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Centro Recreativo Comfandi El Lago | Comfandi">
            <a:extLst>
              <a:ext uri="{FF2B5EF4-FFF2-40B4-BE49-F238E27FC236}">
                <a16:creationId xmlns:a16="http://schemas.microsoft.com/office/drawing/2014/main" id="{722A95F2-B3DD-362C-6999-31215B03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17E7A9A-2CB0-5159-1E94-5B72175F32A3}"/>
              </a:ext>
            </a:extLst>
          </p:cNvPr>
          <p:cNvSpPr txBox="1">
            <a:spLocks/>
          </p:cNvSpPr>
          <p:nvPr/>
        </p:nvSpPr>
        <p:spPr>
          <a:xfrm>
            <a:off x="356300" y="336332"/>
            <a:ext cx="2008528" cy="2049516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2400" b="1" dirty="0">
                <a:solidFill>
                  <a:srgbClr val="262626"/>
                </a:solidFill>
              </a:rPr>
              <a:t>Gracias</a:t>
            </a:r>
            <a:r>
              <a:rPr lang="es-ES_tradnl" sz="2800" dirty="0">
                <a:solidFill>
                  <a:srgbClr val="26262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2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-9650" y="6112800"/>
            <a:ext cx="10215900" cy="7200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308430" y="309214"/>
            <a:ext cx="973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MEDIOS DE COMUNICACIÓN</a:t>
            </a:r>
            <a:endParaRPr sz="30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200" y="286881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200" y="374901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1200" y="469101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6">
            <a:alphaModFix/>
          </a:blip>
          <a:srcRect t="12648" b="12342"/>
          <a:stretch/>
        </p:blipFill>
        <p:spPr>
          <a:xfrm>
            <a:off x="5066015" y="5404414"/>
            <a:ext cx="479935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5791200" y="2004804"/>
            <a:ext cx="917100" cy="3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78%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75%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70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50%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46%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1200" y="1816414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1200" y="1905000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40724" y="6181625"/>
            <a:ext cx="10165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Q10 De los siguientes medios de comunicación ¿Cuál utiliza con mayor frecuencia?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Q11 ¿En cuál/es redes sociales tiene cuenta activa?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Q12 ¿En qué buscadores, páginas web o redes sociales buscas información, opiniones de viajes y/o para hacer compras de planes turísticos?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1200" y="47100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71200" y="5416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1200" y="39480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1200" y="30336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1828800" y="2148529"/>
            <a:ext cx="9171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77%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18%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s-CO" sz="20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1%</a:t>
            </a:r>
            <a:endParaRPr sz="24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130225" y="1066800"/>
            <a:ext cx="354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Medios de comunicación de mayor uso: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114800" y="1259369"/>
            <a:ext cx="3352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Redes sociales activas: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30086" y="1816421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664502" y="5274588"/>
            <a:ext cx="630995" cy="6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9711" y="286476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15">
            <a:alphaModFix/>
          </a:blip>
          <a:srcRect t="12648" b="12342"/>
          <a:stretch/>
        </p:blipFill>
        <p:spPr>
          <a:xfrm>
            <a:off x="8620086" y="4520295"/>
            <a:ext cx="719905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0086" y="367372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7783961" y="1074611"/>
            <a:ext cx="3925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¿Dónde busca información sobre recreación y turismo: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9448799" y="1975835"/>
            <a:ext cx="1348199" cy="383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86.5%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41%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37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19%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16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4888200" y="4614650"/>
            <a:ext cx="67323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7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CONOCIMIENTO DEL USUARIO</a:t>
            </a:r>
            <a:endParaRPr sz="47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-9650" y="6466275"/>
            <a:ext cx="4430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397474" y="93825"/>
            <a:ext cx="4888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30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3000" b="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TOP OF MIND</a:t>
            </a:r>
            <a:endParaRPr sz="3000" b="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8965" y="6466275"/>
            <a:ext cx="609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Q13 ¿Qué centros recreacionales conoce o ha oído nombrar?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D3C1BA-8097-A110-4771-FF2C151CD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05" t="10802" r="15236" b="12030"/>
          <a:stretch/>
        </p:blipFill>
        <p:spPr>
          <a:xfrm>
            <a:off x="5752322" y="1493485"/>
            <a:ext cx="5921276" cy="5360890"/>
          </a:xfrm>
          <a:prstGeom prst="rect">
            <a:avLst/>
          </a:prstGeom>
        </p:spPr>
      </p:pic>
      <p:graphicFrame>
        <p:nvGraphicFramePr>
          <p:cNvPr id="4" name="Google Shape;158;p6">
            <a:extLst>
              <a:ext uri="{FF2B5EF4-FFF2-40B4-BE49-F238E27FC236}">
                <a16:creationId xmlns:a16="http://schemas.microsoft.com/office/drawing/2014/main" id="{B0A92EE6-1809-733A-341B-CD2131282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686002"/>
              </p:ext>
            </p:extLst>
          </p:nvPr>
        </p:nvGraphicFramePr>
        <p:xfrm>
          <a:off x="6270438" y="93825"/>
          <a:ext cx="3625362" cy="1594485"/>
        </p:xfrm>
        <a:graphic>
          <a:graphicData uri="http://schemas.openxmlformats.org/drawingml/2006/table">
            <a:tbl>
              <a:tblPr>
                <a:noFill/>
                <a:tableStyleId>{ADE44CD1-2C6F-401A-890E-308CC8BF9A12}</a:tableStyleId>
              </a:tblPr>
              <a:tblGrid>
                <a:gridCol w="3049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6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 dirty="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Centro recreativo</a:t>
                      </a:r>
                      <a:endParaRPr sz="1100" b="1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</a:t>
                      </a:r>
                      <a:endParaRPr sz="1100" b="0" i="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Acuaparque de la Caña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Ninguno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Centro Recreacional Yanaconas</a:t>
                      </a:r>
                      <a:endParaRPr dirty="0"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 Pance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Tardes caleñas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Parque del Café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 Lago Calima</a:t>
                      </a:r>
                      <a:endParaRPr dirty="0"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854359EA-9402-D8DF-89DF-51B6772CEE41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87EC5092-216D-82E8-25E1-F6A76210EB96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/>
          <p:nvPr/>
        </p:nvSpPr>
        <p:spPr>
          <a:xfrm>
            <a:off x="-9650" y="6466275"/>
            <a:ext cx="5835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 txBox="1">
            <a:spLocks noGrp="1"/>
          </p:cNvSpPr>
          <p:nvPr>
            <p:ph type="title"/>
          </p:nvPr>
        </p:nvSpPr>
        <p:spPr>
          <a:xfrm>
            <a:off x="246196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Conocimiento ayudado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8965" y="6473925"/>
            <a:ext cx="609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Q14 ¿De los siguientes centros recreacionales cuales conoce o ha oído nombrar?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7;p2">
            <a:extLst>
              <a:ext uri="{FF2B5EF4-FFF2-40B4-BE49-F238E27FC236}">
                <a16:creationId xmlns:a16="http://schemas.microsoft.com/office/drawing/2014/main" id="{2DFD9ABC-A9B1-86ED-3846-696F6D12A71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C4BE65FE-BED3-33CF-4001-8E65D503FCAC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B0E4BC-DEEC-6EC1-41C3-4F645CE36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5" y="1114131"/>
            <a:ext cx="11603121" cy="5066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/>
          <p:nvPr/>
        </p:nvSpPr>
        <p:spPr>
          <a:xfrm>
            <a:off x="-9650" y="6466275"/>
            <a:ext cx="6333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8976" y="6473925"/>
            <a:ext cx="676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Q15 ¿De los siguientes centros recreacionales cuales ha visitado en los últimos 3 meses?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200675" y="340133"/>
            <a:ext cx="6975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7;p2">
            <a:extLst>
              <a:ext uri="{FF2B5EF4-FFF2-40B4-BE49-F238E27FC236}">
                <a16:creationId xmlns:a16="http://schemas.microsoft.com/office/drawing/2014/main" id="{73CD4EAA-59BB-3B28-328E-2FC209D4D6AF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79;p2">
            <a:extLst>
              <a:ext uri="{FF2B5EF4-FFF2-40B4-BE49-F238E27FC236}">
                <a16:creationId xmlns:a16="http://schemas.microsoft.com/office/drawing/2014/main" id="{41734044-EFBA-B7EF-C004-D5D5A9736BB4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22B33A-F558-51CB-A4C2-0C89A4251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35" y="1261916"/>
            <a:ext cx="10841940" cy="47339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2013</Words>
  <Application>Microsoft Macintosh PowerPoint</Application>
  <PresentationFormat>Panorámica</PresentationFormat>
  <Paragraphs>456</Paragraphs>
  <Slides>47</Slides>
  <Notes>46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8" baseType="lpstr">
      <vt:lpstr>Arial Rounded</vt:lpstr>
      <vt:lpstr>Aptos Narrow</vt:lpstr>
      <vt:lpstr>Arial</vt:lpstr>
      <vt:lpstr>Poppins Black</vt:lpstr>
      <vt:lpstr>Poppins</vt:lpstr>
      <vt:lpstr>Trebuchet MS</vt:lpstr>
      <vt:lpstr>Helvetica Neue</vt:lpstr>
      <vt:lpstr>Calibri</vt:lpstr>
      <vt:lpstr>Lato Light</vt:lpstr>
      <vt:lpstr>Montserrat Black</vt:lpstr>
      <vt:lpstr>Office Theme</vt:lpstr>
      <vt:lpstr>Presentación de PowerPoint</vt:lpstr>
      <vt:lpstr>Presentación de PowerPoint</vt:lpstr>
      <vt:lpstr>PERFIL SOCIOECONÓMICO</vt:lpstr>
      <vt:lpstr>PERFIL SOCIODEMOGRÁFICO DE LOS PARTICIPANTES</vt:lpstr>
      <vt:lpstr>MEDIOS DE COMUNICACIÓN</vt:lpstr>
      <vt:lpstr>Presentación de PowerPoint</vt:lpstr>
      <vt:lpstr>CENTROS RECREATIVOS TOP OF MIND</vt:lpstr>
      <vt:lpstr>CENTROS RECREATIVOS Conocimiento ayudado</vt:lpstr>
      <vt:lpstr>CENTROS RECREATIVOS</vt:lpstr>
      <vt:lpstr>CENTROS RECREATIVOS TOP OF HEARD</vt:lpstr>
      <vt:lpstr>Presentación de PowerPoint</vt:lpstr>
      <vt:lpstr>Presentación de PowerPoint</vt:lpstr>
      <vt:lpstr>CENTROS RECREATIVOS Planeación de la visita</vt:lpstr>
      <vt:lpstr>CENTROS RECREATIVOS Acompañantes preferidos</vt:lpstr>
      <vt:lpstr>CENTROS RECREATIVOS Gasto en familia de un día de visita</vt:lpstr>
      <vt:lpstr>Presentación de PowerPoint</vt:lpstr>
      <vt:lpstr>Presentación de PowerPoint</vt:lpstr>
      <vt:lpstr>Presentación de PowerPoint</vt:lpstr>
      <vt:lpstr>Presentación de PowerPoint</vt:lpstr>
      <vt:lpstr>USO DEL SERVICIO</vt:lpstr>
      <vt:lpstr>SERVICIOS DEL CENTRO RECREATIVO</vt:lpstr>
      <vt:lpstr>SERVICIOS DEL CENTRO RECREATIVO</vt:lpstr>
      <vt:lpstr>SERVICIOS DEL CENTRO RECREATIVO</vt:lpstr>
      <vt:lpstr>FRECUENCIA DE VISITA</vt:lpstr>
      <vt:lpstr>FRECUENCIA DE VISITA Factores que impiden visitas frecuentes al centro</vt:lpstr>
      <vt:lpstr>Presentación de PowerPoint</vt:lpstr>
      <vt:lpstr>COMFANDI PANCE Visita en el último año</vt:lpstr>
      <vt:lpstr>Presentación de PowerPoint</vt:lpstr>
      <vt:lpstr>COMFANDI PANCE</vt:lpstr>
      <vt:lpstr>COMFANDI PANCE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Rocio Rojas casas</dc:creator>
  <cp:lastModifiedBy>César Andrés  Saavedra Vanegas</cp:lastModifiedBy>
  <cp:revision>39</cp:revision>
  <dcterms:created xsi:type="dcterms:W3CDTF">2024-02-09T19:30:05Z</dcterms:created>
  <dcterms:modified xsi:type="dcterms:W3CDTF">2024-08-21T15:44:51Z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2023-08-22T00:00:00Z</vt:filetime>
  </property>
  <property fmtid="{D5CDD505-2E9C-101B-9397-08002B2CF9AE}" pid="3" name="LastSaved">
    <vt:filetime>2024-02-09T00:00:00Z</vt:filetime>
  </property>
</Properties>
</file>